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72" r:id="rId4"/>
    <p:sldId id="268" r:id="rId5"/>
    <p:sldId id="269" r:id="rId6"/>
    <p:sldId id="270" r:id="rId7"/>
    <p:sldId id="271" r:id="rId8"/>
    <p:sldId id="275" r:id="rId9"/>
    <p:sldId id="273" r:id="rId10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00"/>
    <p:restoredTop sz="94712"/>
  </p:normalViewPr>
  <p:slideViewPr>
    <p:cSldViewPr>
      <p:cViewPr varScale="1">
        <p:scale>
          <a:sx n="141" d="100"/>
          <a:sy n="141" d="100"/>
        </p:scale>
        <p:origin x="240" y="19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7E4C9A-3D9B-1E40-B072-DF4A37DAB8A3}" type="datetimeFigureOut">
              <a:rPr lang="en-GB" smtClean="0"/>
              <a:t>26/05/2025</a:t>
            </a:fld>
            <a:endParaRPr lang="en-GB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F8FB37-5FA0-BE47-B22F-CFFC933018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08661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rgbClr val="E44E96"/>
                </a:solidFill>
                <a:latin typeface="Tw Cen MT"/>
                <a:cs typeface="Tw Cen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707173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cs-CZ"/>
              <a:t>www.cybercontrol.io</a:t>
            </a: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D54378-CAE8-314B-AA55-80EC2CF0BBB6}" type="datetime1">
              <a:rPr lang="cs-CZ" smtClean="0"/>
              <a:t>26.05.2025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rgbClr val="E44E96"/>
                </a:solidFill>
                <a:latin typeface="Tw Cen MT"/>
                <a:cs typeface="Tw Cen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707173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cs-CZ"/>
              <a:t>www.cybercontrol.io</a:t>
            </a: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9D1D60-AEB1-C744-BB32-0A16BD2BB180}" type="datetime1">
              <a:rPr lang="cs-CZ" smtClean="0"/>
              <a:t>26.05.2025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rgbClr val="E44E96"/>
                </a:solidFill>
                <a:latin typeface="Tw Cen MT"/>
                <a:cs typeface="Tw Cen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6941" y="1691132"/>
            <a:ext cx="3983990" cy="39503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707173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cs-CZ"/>
              <a:t>www.cybercontrol.io</a:t>
            </a:r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C15496-909B-8B4C-BE42-CB4461A869C9}" type="datetime1">
              <a:rPr lang="cs-CZ" smtClean="0"/>
              <a:t>26.05.2025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rgbClr val="E44E96"/>
                </a:solidFill>
                <a:latin typeface="Tw Cen MT"/>
                <a:cs typeface="Tw Cen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cs-CZ"/>
              <a:t>www.cybercontrol.io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0546BD-F4CC-4C43-A2B6-EC5036BE9675}" type="datetime1">
              <a:rPr lang="cs-CZ" smtClean="0"/>
              <a:t>26.05.2025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cs-CZ"/>
              <a:t>www.cybercontrol.io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65AB4D-B530-AF4F-A9ED-D868997CE893}" type="datetime1">
              <a:rPr lang="cs-CZ" smtClean="0"/>
              <a:t>26.05.2025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12188952" cy="685799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16939" y="611124"/>
            <a:ext cx="8620125" cy="8067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rgbClr val="E44E96"/>
                </a:solidFill>
                <a:latin typeface="Tw Cen MT"/>
                <a:cs typeface="Tw Cen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16939" y="1654555"/>
            <a:ext cx="9956165" cy="43681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707173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cs-CZ"/>
              <a:t>www.cybercontrol.io</a:t>
            </a: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CA2D28-5EEE-184B-AF89-DF86DC6FA7DE}" type="datetime1">
              <a:rPr lang="cs-CZ" smtClean="0"/>
              <a:t>26.05.2025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sldNum="0" hd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sv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zidlicka@antesto.cz" TargetMode="External"/><Relationship Id="rId2" Type="http://schemas.openxmlformats.org/officeDocument/2006/relationships/hyperlink" Target="http://www.cybercontrol.io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>
            <a:extLst>
              <a:ext uri="{FF2B5EF4-FFF2-40B4-BE49-F238E27FC236}">
                <a16:creationId xmlns:a16="http://schemas.microsoft.com/office/drawing/2014/main" id="{F74B0712-E975-C5C7-E763-DC1723FA2457}"/>
              </a:ext>
            </a:extLst>
          </p:cNvPr>
          <p:cNvSpPr txBox="1"/>
          <p:nvPr/>
        </p:nvSpPr>
        <p:spPr>
          <a:xfrm>
            <a:off x="2362200" y="4770497"/>
            <a:ext cx="5373587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spc="-75" dirty="0" err="1">
                <a:solidFill>
                  <a:srgbClr val="707173"/>
                </a:solidFill>
                <a:latin typeface="Tw Cen MT" panose="020B0602020104020603" pitchFamily="34" charset="0"/>
                <a:cs typeface="Arial"/>
              </a:rPr>
              <a:t>Děláme</a:t>
            </a:r>
            <a:r>
              <a:rPr lang="en-GB" sz="2400" spc="-75" dirty="0">
                <a:solidFill>
                  <a:srgbClr val="707173"/>
                </a:solidFill>
                <a:latin typeface="Tw Cen MT" panose="020B0602020104020603" pitchFamily="34" charset="0"/>
                <a:cs typeface="Arial"/>
              </a:rPr>
              <a:t> </a:t>
            </a:r>
            <a:r>
              <a:rPr lang="en-GB" sz="2400" spc="-75" dirty="0" err="1">
                <a:solidFill>
                  <a:srgbClr val="707173"/>
                </a:solidFill>
                <a:latin typeface="Tw Cen MT" panose="020B0602020104020603" pitchFamily="34" charset="0"/>
                <a:cs typeface="Arial"/>
              </a:rPr>
              <a:t>kybernetickou</a:t>
            </a:r>
            <a:r>
              <a:rPr lang="en-GB" sz="2400" spc="-75" dirty="0">
                <a:solidFill>
                  <a:srgbClr val="707173"/>
                </a:solidFill>
                <a:latin typeface="Tw Cen MT" panose="020B0602020104020603" pitchFamily="34" charset="0"/>
                <a:cs typeface="Arial"/>
              </a:rPr>
              <a:t> </a:t>
            </a:r>
            <a:r>
              <a:rPr lang="en-GB" sz="2400" spc="-75" dirty="0" err="1">
                <a:solidFill>
                  <a:srgbClr val="707173"/>
                </a:solidFill>
                <a:latin typeface="Tw Cen MT" panose="020B0602020104020603" pitchFamily="34" charset="0"/>
                <a:cs typeface="Arial"/>
              </a:rPr>
              <a:t>bezpečnost</a:t>
            </a:r>
            <a:r>
              <a:rPr lang="en-GB" sz="2400" spc="-75" dirty="0">
                <a:solidFill>
                  <a:srgbClr val="707173"/>
                </a:solidFill>
                <a:latin typeface="Tw Cen MT" panose="020B0602020104020603" pitchFamily="34" charset="0"/>
                <a:cs typeface="Arial"/>
              </a:rPr>
              <a:t> </a:t>
            </a:r>
            <a:r>
              <a:rPr lang="en-GB" sz="2400" spc="-75" dirty="0" err="1">
                <a:solidFill>
                  <a:srgbClr val="707173"/>
                </a:solidFill>
                <a:latin typeface="Tw Cen MT" panose="020B0602020104020603" pitchFamily="34" charset="0"/>
                <a:cs typeface="Arial"/>
              </a:rPr>
              <a:t>dostupnější</a:t>
            </a:r>
            <a:endParaRPr lang="en-GB" sz="2400" spc="-75" dirty="0">
              <a:solidFill>
                <a:srgbClr val="707173"/>
              </a:solidFill>
              <a:latin typeface="Tw Cen MT" panose="020B0602020104020603" pitchFamily="34" charset="0"/>
              <a:cs typeface="Arial"/>
            </a:endParaRPr>
          </a:p>
          <a:p>
            <a:endParaRPr lang="en-GB" sz="3200" dirty="0">
              <a:solidFill>
                <a:schemeClr val="bg1">
                  <a:lumMod val="50000"/>
                </a:schemeClr>
              </a:solidFill>
              <a:latin typeface="Tw Cen MT" panose="020B0602020104020603" pitchFamily="34" charset="0"/>
            </a:endParaRPr>
          </a:p>
          <a:p>
            <a:r>
              <a:rPr lang="en-GB" sz="2400" spc="-75" dirty="0" err="1">
                <a:solidFill>
                  <a:srgbClr val="707173"/>
                </a:solidFill>
                <a:latin typeface="Tw Cen MT" panose="020B0602020104020603" pitchFamily="34" charset="0"/>
                <a:cs typeface="Arial"/>
              </a:rPr>
              <a:t>www.cybercontrol.io</a:t>
            </a:r>
            <a:endParaRPr lang="en-GB" sz="2400" spc="-75" dirty="0">
              <a:solidFill>
                <a:srgbClr val="707173"/>
              </a:solidFill>
              <a:latin typeface="Tw Cen MT" panose="020B0602020104020603" pitchFamily="34" charset="0"/>
              <a:cs typeface="Arial"/>
            </a:endParaRPr>
          </a:p>
          <a:p>
            <a:r>
              <a:rPr lang="en-GB" sz="3200" dirty="0">
                <a:solidFill>
                  <a:schemeClr val="bg1">
                    <a:lumMod val="50000"/>
                  </a:schemeClr>
                </a:solidFill>
                <a:latin typeface="Tw Cen MT" panose="020B0602020104020603" pitchFamily="34" charset="0"/>
              </a:rPr>
              <a:t> 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2C46262B-C389-1A7A-55DE-22263184C2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1" y="228600"/>
            <a:ext cx="6217920" cy="4328160"/>
          </a:xfrm>
          <a:prstGeom prst="rect">
            <a:avLst/>
          </a:prstGeom>
        </p:spPr>
      </p:pic>
      <p:sp>
        <p:nvSpPr>
          <p:cNvPr id="10" name="Zástupný symbol pro zápatí 9">
            <a:extLst>
              <a:ext uri="{FF2B5EF4-FFF2-40B4-BE49-F238E27FC236}">
                <a16:creationId xmlns:a16="http://schemas.microsoft.com/office/drawing/2014/main" id="{84EF898A-71E5-BD0D-8D5D-6CC6036A7733}"/>
              </a:ext>
            </a:extLst>
          </p:cNvPr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cs-CZ"/>
              <a:t>www.cybercontrol.io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6938" y="611124"/>
            <a:ext cx="7617461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cs-CZ" dirty="0"/>
              <a:t>Co to je?</a:t>
            </a:r>
            <a:endParaRPr spc="-35" dirty="0"/>
          </a:p>
        </p:txBody>
      </p:sp>
      <p:sp>
        <p:nvSpPr>
          <p:cNvPr id="3" name="object 3"/>
          <p:cNvSpPr txBox="1"/>
          <p:nvPr/>
        </p:nvSpPr>
        <p:spPr>
          <a:xfrm>
            <a:off x="762000" y="1270123"/>
            <a:ext cx="9898380" cy="567373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  <a:buClr>
                <a:srgbClr val="E44E96"/>
              </a:buClr>
              <a:tabLst>
                <a:tab pos="240665" algn="l"/>
              </a:tabLst>
            </a:pPr>
            <a:endParaRPr lang="cs-CZ" sz="2800" spc="-75" dirty="0">
              <a:solidFill>
                <a:srgbClr val="707173"/>
              </a:solidFill>
              <a:latin typeface="Tw Cen MT" panose="020B0602020104020603" pitchFamily="34" charset="0"/>
              <a:cs typeface="Arial"/>
            </a:endParaRPr>
          </a:p>
          <a:p>
            <a:pPr marL="342900" indent="-342900">
              <a:buClr>
                <a:srgbClr val="E44E96"/>
              </a:buClr>
              <a:buFont typeface="Arial" panose="020B0604020202020204" pitchFamily="34" charset="0"/>
              <a:buChar char="•"/>
              <a:tabLst>
                <a:tab pos="240665" algn="l"/>
              </a:tabLst>
            </a:pPr>
            <a:r>
              <a:rPr lang="cs-CZ" sz="2400" spc="-75" dirty="0">
                <a:solidFill>
                  <a:srgbClr val="707173"/>
                </a:solidFill>
                <a:latin typeface="Tw Cen MT" panose="020B0602020104020603" pitchFamily="34" charset="0"/>
                <a:cs typeface="Arial"/>
              </a:rPr>
              <a:t>Služba zajišťující pokročilou kybernetickou bezpečnost</a:t>
            </a:r>
          </a:p>
          <a:p>
            <a:pPr>
              <a:buClr>
                <a:srgbClr val="E44E96"/>
              </a:buClr>
              <a:tabLst>
                <a:tab pos="240665" algn="l"/>
              </a:tabLst>
            </a:pPr>
            <a:endParaRPr lang="cs-CZ" sz="2400" spc="-75" dirty="0">
              <a:solidFill>
                <a:srgbClr val="707173"/>
              </a:solidFill>
              <a:latin typeface="Tw Cen MT" panose="020B0602020104020603" pitchFamily="34" charset="0"/>
              <a:cs typeface="Arial"/>
            </a:endParaRPr>
          </a:p>
          <a:p>
            <a:pPr marL="342900" indent="-342900">
              <a:buClr>
                <a:srgbClr val="E44E96"/>
              </a:buClr>
              <a:buFont typeface="Arial" panose="020B0604020202020204" pitchFamily="34" charset="0"/>
              <a:buChar char="•"/>
              <a:tabLst>
                <a:tab pos="240665" algn="l"/>
              </a:tabLst>
            </a:pPr>
            <a:r>
              <a:rPr lang="cs-CZ" sz="2400" spc="-75" dirty="0">
                <a:solidFill>
                  <a:srgbClr val="707173"/>
                </a:solidFill>
                <a:latin typeface="Tw Cen MT" panose="020B0602020104020603" pitchFamily="34" charset="0"/>
                <a:cs typeface="Arial"/>
              </a:rPr>
              <a:t>Cílem je zajistit nepřetržitou ochranu před kybernetickými hrozbami bez nutnosti vysokých vstupních investic.</a:t>
            </a:r>
          </a:p>
          <a:p>
            <a:pPr marL="342900" indent="-342900">
              <a:buClr>
                <a:srgbClr val="E44E96"/>
              </a:buClr>
              <a:buFont typeface="Arial" panose="020B0604020202020204" pitchFamily="34" charset="0"/>
              <a:buChar char="•"/>
              <a:tabLst>
                <a:tab pos="240665" algn="l"/>
              </a:tabLst>
            </a:pPr>
            <a:endParaRPr lang="cs-CZ" sz="2400" spc="-75" dirty="0">
              <a:solidFill>
                <a:srgbClr val="707173"/>
              </a:solidFill>
              <a:latin typeface="Tw Cen MT" panose="020B0602020104020603" pitchFamily="34" charset="0"/>
              <a:cs typeface="Arial"/>
            </a:endParaRPr>
          </a:p>
          <a:p>
            <a:pPr marL="342900" indent="-342900">
              <a:buClr>
                <a:srgbClr val="E44E96"/>
              </a:buClr>
              <a:buFont typeface="Wingdings" pitchFamily="2" charset="2"/>
              <a:buChar char="§"/>
              <a:tabLst>
                <a:tab pos="240665" algn="l"/>
              </a:tabLst>
            </a:pPr>
            <a:r>
              <a:rPr lang="cs-CZ" sz="2400" spc="-75" dirty="0">
                <a:solidFill>
                  <a:srgbClr val="707173"/>
                </a:solidFill>
                <a:latin typeface="Tw Cen MT" panose="020B0602020104020603" pitchFamily="34" charset="0"/>
                <a:cs typeface="Arial"/>
              </a:rPr>
              <a:t>Službu poskytuje společnost </a:t>
            </a:r>
            <a:r>
              <a:rPr lang="cs-CZ" sz="2400" spc="-75" dirty="0" err="1">
                <a:solidFill>
                  <a:srgbClr val="707173"/>
                </a:solidFill>
                <a:latin typeface="Tw Cen MT" panose="020B0602020104020603" pitchFamily="34" charset="0"/>
                <a:cs typeface="Arial"/>
              </a:rPr>
              <a:t>Antesto</a:t>
            </a:r>
            <a:r>
              <a:rPr lang="cs-CZ" sz="2400" spc="-75" dirty="0">
                <a:solidFill>
                  <a:srgbClr val="707173"/>
                </a:solidFill>
                <a:latin typeface="Tw Cen MT" panose="020B0602020104020603" pitchFamily="34" charset="0"/>
                <a:cs typeface="Arial"/>
              </a:rPr>
              <a:t> s.r.o.</a:t>
            </a:r>
          </a:p>
          <a:p>
            <a:pPr marL="617220" marR="379730" lvl="2" indent="-342900">
              <a:spcBef>
                <a:spcPts val="1000"/>
              </a:spcBef>
              <a:buClr>
                <a:srgbClr val="E44E96"/>
              </a:buClr>
              <a:buFont typeface="Wingdings" pitchFamily="2" charset="2"/>
              <a:buChar char="§"/>
              <a:tabLst>
                <a:tab pos="698500" algn="l"/>
              </a:tabLst>
            </a:pPr>
            <a:r>
              <a:rPr lang="cs-CZ" sz="2400" spc="-75" dirty="0">
                <a:solidFill>
                  <a:srgbClr val="707173"/>
                </a:solidFill>
                <a:latin typeface="Tw Cen MT" panose="020B0602020104020603" pitchFamily="34" charset="0"/>
                <a:cs typeface="Arial"/>
              </a:rPr>
              <a:t>	dodávky síťové infrastruktury – od architektury až po implementaci a následný dohled</a:t>
            </a:r>
          </a:p>
          <a:p>
            <a:pPr marL="617220" marR="379730" lvl="2" indent="-342900">
              <a:spcBef>
                <a:spcPts val="1000"/>
              </a:spcBef>
              <a:buClr>
                <a:srgbClr val="E44E96"/>
              </a:buClr>
              <a:buFont typeface="Wingdings" pitchFamily="2" charset="2"/>
              <a:buChar char="§"/>
              <a:tabLst>
                <a:tab pos="698500" algn="l"/>
              </a:tabLst>
            </a:pPr>
            <a:r>
              <a:rPr lang="cs-CZ" sz="2400" spc="-75" dirty="0">
                <a:solidFill>
                  <a:srgbClr val="707173"/>
                </a:solidFill>
                <a:latin typeface="Tw Cen MT" panose="020B0602020104020603" pitchFamily="34" charset="0"/>
                <a:cs typeface="Arial"/>
              </a:rPr>
              <a:t>návrh a správu kybernetické bezpečnosti (audit stavu ICT, 	konzultace až po implementaci vhodných opatření)</a:t>
            </a:r>
          </a:p>
          <a:p>
            <a:pPr marL="12700">
              <a:spcBef>
                <a:spcPts val="100"/>
              </a:spcBef>
              <a:buClr>
                <a:srgbClr val="E44E96"/>
              </a:buClr>
              <a:tabLst>
                <a:tab pos="240665" algn="l"/>
              </a:tabLst>
            </a:pPr>
            <a:endParaRPr lang="cs-CZ" sz="2800" spc="-75" dirty="0">
              <a:solidFill>
                <a:srgbClr val="707173"/>
              </a:solidFill>
              <a:latin typeface="Tw Cen MT" panose="020B0602020104020603" pitchFamily="34" charset="0"/>
              <a:cs typeface="Arial"/>
            </a:endParaRPr>
          </a:p>
          <a:p>
            <a:pPr marL="240665" indent="-227965">
              <a:spcBef>
                <a:spcPts val="100"/>
              </a:spcBef>
              <a:buClr>
                <a:srgbClr val="E44E96"/>
              </a:buClr>
              <a:buFontTx/>
              <a:buChar char="•"/>
              <a:tabLst>
                <a:tab pos="240665" algn="l"/>
              </a:tabLst>
            </a:pPr>
            <a:endParaRPr lang="cs-CZ" sz="2800" spc="-75" dirty="0">
              <a:solidFill>
                <a:srgbClr val="707173"/>
              </a:solidFill>
              <a:latin typeface="Tw Cen MT" panose="020B0602020104020603" pitchFamily="34" charset="0"/>
              <a:cs typeface="Arial"/>
            </a:endParaRPr>
          </a:p>
          <a:p>
            <a:pPr marL="469900" marR="5080" lvl="1">
              <a:lnSpc>
                <a:spcPct val="88800"/>
              </a:lnSpc>
              <a:spcBef>
                <a:spcPts val="500"/>
              </a:spcBef>
              <a:buClr>
                <a:srgbClr val="E44E96"/>
              </a:buClr>
              <a:tabLst>
                <a:tab pos="698500" algn="l"/>
              </a:tabLst>
            </a:pPr>
            <a:endParaRPr lang="cs-CZ" sz="2400" spc="-10" dirty="0">
              <a:solidFill>
                <a:srgbClr val="707173"/>
              </a:solidFill>
              <a:latin typeface="Tw Cen MT" panose="020B0602020104020603" pitchFamily="34" charset="0"/>
              <a:cs typeface="Arial"/>
            </a:endParaRPr>
          </a:p>
        </p:txBody>
      </p:sp>
      <p:pic>
        <p:nvPicPr>
          <p:cNvPr id="6" name="Obrázek 5" descr="Obsah obrázku text, Písmo, Grafika, logo&#10;&#10;Obsah vygenerovaný umělou inteligencí může být nesprávný.">
            <a:extLst>
              <a:ext uri="{FF2B5EF4-FFF2-40B4-BE49-F238E27FC236}">
                <a16:creationId xmlns:a16="http://schemas.microsoft.com/office/drawing/2014/main" id="{8CD6E2D6-1AFC-3422-684A-A9CB724550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7800" y="228600"/>
            <a:ext cx="2582951" cy="1698263"/>
          </a:xfrm>
          <a:prstGeom prst="rect">
            <a:avLst/>
          </a:prstGeom>
        </p:spPr>
      </p:pic>
      <p:sp>
        <p:nvSpPr>
          <p:cNvPr id="7" name="Zástupný symbol pro zápatí 6">
            <a:extLst>
              <a:ext uri="{FF2B5EF4-FFF2-40B4-BE49-F238E27FC236}">
                <a16:creationId xmlns:a16="http://schemas.microsoft.com/office/drawing/2014/main" id="{A96E7B02-5E04-C700-17BD-FA5CBE4F3569}"/>
              </a:ext>
            </a:extLst>
          </p:cNvPr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cs-CZ"/>
              <a:t>www.cybercontrol.io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40AF9B-87D1-76F3-831D-ABE4135CA7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B3212EA9-C5A3-7378-7E96-EA4EA3C3704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16938" y="611124"/>
            <a:ext cx="7617461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cs-CZ" spc="-35" dirty="0"/>
              <a:t>Proč? </a:t>
            </a: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F614DF47-C3C9-D3ED-9CA8-4EA9D4E36891}"/>
              </a:ext>
            </a:extLst>
          </p:cNvPr>
          <p:cNvSpPr txBox="1"/>
          <p:nvPr/>
        </p:nvSpPr>
        <p:spPr>
          <a:xfrm>
            <a:off x="916939" y="1777491"/>
            <a:ext cx="9898380" cy="454996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100"/>
              </a:spcBef>
              <a:buClr>
                <a:srgbClr val="E44E96"/>
              </a:buClr>
              <a:buChar char="•"/>
              <a:tabLst>
                <a:tab pos="240665" algn="l"/>
              </a:tabLst>
            </a:pPr>
            <a:r>
              <a:rPr lang="cs-CZ" sz="2400" spc="-75" dirty="0">
                <a:solidFill>
                  <a:srgbClr val="707173"/>
                </a:solidFill>
                <a:latin typeface="Tw Cen MT" panose="020B0602020104020603" pitchFamily="34" charset="0"/>
                <a:cs typeface="Arial"/>
              </a:rPr>
              <a:t>Zvyšující se počet kybernetických útoků </a:t>
            </a:r>
          </a:p>
          <a:p>
            <a:pPr marL="240665" indent="-227965">
              <a:lnSpc>
                <a:spcPct val="100000"/>
              </a:lnSpc>
              <a:spcBef>
                <a:spcPts val="100"/>
              </a:spcBef>
              <a:buClr>
                <a:srgbClr val="E44E96"/>
              </a:buClr>
              <a:buChar char="•"/>
              <a:tabLst>
                <a:tab pos="240665" algn="l"/>
              </a:tabLst>
            </a:pPr>
            <a:endParaRPr lang="cs-CZ" sz="2400" spc="-75" dirty="0">
              <a:solidFill>
                <a:srgbClr val="707173"/>
              </a:solidFill>
              <a:latin typeface="Tw Cen MT" panose="020B0602020104020603" pitchFamily="34" charset="0"/>
              <a:cs typeface="Arial"/>
            </a:endParaRPr>
          </a:p>
          <a:p>
            <a:pPr marL="240665" indent="-227965">
              <a:lnSpc>
                <a:spcPct val="100000"/>
              </a:lnSpc>
              <a:spcBef>
                <a:spcPts val="100"/>
              </a:spcBef>
              <a:buClr>
                <a:srgbClr val="E44E96"/>
              </a:buClr>
              <a:buChar char="•"/>
              <a:tabLst>
                <a:tab pos="240665" algn="l"/>
              </a:tabLst>
            </a:pPr>
            <a:r>
              <a:rPr lang="cs-CZ" sz="2400" spc="-75" dirty="0">
                <a:solidFill>
                  <a:srgbClr val="707173"/>
                </a:solidFill>
                <a:latin typeface="Tw Cen MT" panose="020B0602020104020603" pitchFamily="34" charset="0"/>
                <a:cs typeface="Arial"/>
              </a:rPr>
              <a:t>Nedostatek kvalifikovaných pracovníků </a:t>
            </a:r>
          </a:p>
          <a:p>
            <a:pPr marL="240665" indent="-227965">
              <a:lnSpc>
                <a:spcPct val="100000"/>
              </a:lnSpc>
              <a:spcBef>
                <a:spcPts val="100"/>
              </a:spcBef>
              <a:buClr>
                <a:srgbClr val="E44E96"/>
              </a:buClr>
              <a:buChar char="•"/>
              <a:tabLst>
                <a:tab pos="240665" algn="l"/>
              </a:tabLst>
            </a:pPr>
            <a:endParaRPr lang="cs-CZ" sz="2400" spc="-75" dirty="0">
              <a:solidFill>
                <a:srgbClr val="707173"/>
              </a:solidFill>
              <a:latin typeface="Tw Cen MT" panose="020B0602020104020603" pitchFamily="34" charset="0"/>
              <a:cs typeface="Arial"/>
            </a:endParaRPr>
          </a:p>
          <a:p>
            <a:pPr marL="240665" indent="-227965">
              <a:lnSpc>
                <a:spcPct val="100000"/>
              </a:lnSpc>
              <a:spcBef>
                <a:spcPts val="100"/>
              </a:spcBef>
              <a:buClr>
                <a:srgbClr val="E44E96"/>
              </a:buClr>
              <a:buChar char="•"/>
              <a:tabLst>
                <a:tab pos="240665" algn="l"/>
              </a:tabLst>
            </a:pPr>
            <a:r>
              <a:rPr lang="cs-CZ" sz="2400" spc="-75" dirty="0">
                <a:solidFill>
                  <a:srgbClr val="707173"/>
                </a:solidFill>
                <a:latin typeface="Tw Cen MT" panose="020B0602020104020603" pitchFamily="34" charset="0"/>
                <a:cs typeface="Arial"/>
              </a:rPr>
              <a:t>Podinvestovanost v oblasti IT v komerční i státní sféře </a:t>
            </a:r>
          </a:p>
          <a:p>
            <a:pPr marL="240665" indent="-227965">
              <a:lnSpc>
                <a:spcPct val="100000"/>
              </a:lnSpc>
              <a:spcBef>
                <a:spcPts val="100"/>
              </a:spcBef>
              <a:buClr>
                <a:srgbClr val="E44E96"/>
              </a:buClr>
              <a:buChar char="•"/>
              <a:tabLst>
                <a:tab pos="240665" algn="l"/>
              </a:tabLst>
            </a:pPr>
            <a:endParaRPr lang="cs-CZ" sz="2400" spc="-75" dirty="0">
              <a:solidFill>
                <a:srgbClr val="707173"/>
              </a:solidFill>
              <a:latin typeface="Tw Cen MT" panose="020B0602020104020603" pitchFamily="34" charset="0"/>
              <a:cs typeface="Arial"/>
            </a:endParaRPr>
          </a:p>
          <a:p>
            <a:pPr marL="240665" indent="-227965">
              <a:lnSpc>
                <a:spcPct val="100000"/>
              </a:lnSpc>
              <a:spcBef>
                <a:spcPts val="100"/>
              </a:spcBef>
              <a:buClr>
                <a:srgbClr val="E44E96"/>
              </a:buClr>
              <a:buChar char="•"/>
              <a:tabLst>
                <a:tab pos="240665" algn="l"/>
              </a:tabLst>
            </a:pPr>
            <a:r>
              <a:rPr lang="cs-CZ" sz="2400" spc="-75" dirty="0">
                <a:solidFill>
                  <a:srgbClr val="707173"/>
                </a:solidFill>
                <a:latin typeface="Tw Cen MT" panose="020B0602020104020603" pitchFamily="34" charset="0"/>
                <a:cs typeface="Arial"/>
              </a:rPr>
              <a:t>Zvyšující se nároky v oblasti legislativy </a:t>
            </a:r>
          </a:p>
          <a:p>
            <a:pPr marL="240665" indent="-227965">
              <a:lnSpc>
                <a:spcPct val="100000"/>
              </a:lnSpc>
              <a:spcBef>
                <a:spcPts val="100"/>
              </a:spcBef>
              <a:buClr>
                <a:srgbClr val="E44E96"/>
              </a:buClr>
              <a:buChar char="•"/>
              <a:tabLst>
                <a:tab pos="240665" algn="l"/>
              </a:tabLst>
            </a:pPr>
            <a:endParaRPr lang="cs-CZ" sz="2400" spc="-75" dirty="0">
              <a:solidFill>
                <a:srgbClr val="707173"/>
              </a:solidFill>
              <a:latin typeface="Tw Cen MT" panose="020B0602020104020603" pitchFamily="34" charset="0"/>
              <a:cs typeface="Arial"/>
            </a:endParaRPr>
          </a:p>
          <a:p>
            <a:pPr marL="240665" indent="-227965">
              <a:lnSpc>
                <a:spcPct val="100000"/>
              </a:lnSpc>
              <a:spcBef>
                <a:spcPts val="100"/>
              </a:spcBef>
              <a:buClr>
                <a:srgbClr val="E44E96"/>
              </a:buClr>
              <a:buChar char="•"/>
              <a:tabLst>
                <a:tab pos="240665" algn="l"/>
              </a:tabLst>
            </a:pPr>
            <a:r>
              <a:rPr lang="cs-CZ" sz="2400" spc="-75" dirty="0">
                <a:solidFill>
                  <a:srgbClr val="707173"/>
                </a:solidFill>
                <a:latin typeface="Tw Cen MT" panose="020B0602020104020603" pitchFamily="34" charset="0"/>
                <a:cs typeface="Arial"/>
              </a:rPr>
              <a:t>Vysoké pořizovací náklady u kvalitních technologií </a:t>
            </a:r>
            <a:r>
              <a:rPr lang="cs-CZ" sz="2400" spc="-75" dirty="0">
                <a:solidFill>
                  <a:srgbClr val="000000"/>
                </a:solidFill>
                <a:latin typeface="Tw Cen MT" panose="020B0602020104020603" pitchFamily="34" charset="0"/>
                <a:cs typeface="Arial"/>
              </a:rPr>
              <a:t>		</a:t>
            </a:r>
          </a:p>
          <a:p>
            <a:pPr marL="469900" marR="379730" lvl="1">
              <a:lnSpc>
                <a:spcPts val="2590"/>
              </a:lnSpc>
              <a:buClr>
                <a:srgbClr val="E44E96"/>
              </a:buClr>
              <a:tabLst>
                <a:tab pos="698500" algn="l"/>
              </a:tabLst>
            </a:pPr>
            <a:endParaRPr lang="cs-CZ" sz="2800" spc="-75" dirty="0">
              <a:solidFill>
                <a:srgbClr val="000000"/>
              </a:solidFill>
              <a:latin typeface="Tw Cen MT" panose="020B0602020104020603" pitchFamily="34" charset="0"/>
              <a:cs typeface="Arial"/>
            </a:endParaRPr>
          </a:p>
          <a:p>
            <a:pPr marL="12700">
              <a:spcBef>
                <a:spcPts val="100"/>
              </a:spcBef>
              <a:buClr>
                <a:srgbClr val="E44E96"/>
              </a:buClr>
              <a:tabLst>
                <a:tab pos="240665" algn="l"/>
              </a:tabLst>
            </a:pPr>
            <a:endParaRPr lang="cs-CZ" sz="2800" spc="-75" dirty="0">
              <a:solidFill>
                <a:srgbClr val="707173"/>
              </a:solidFill>
              <a:latin typeface="Tw Cen MT" panose="020B0602020104020603" pitchFamily="34" charset="0"/>
              <a:cs typeface="Arial"/>
            </a:endParaRPr>
          </a:p>
          <a:p>
            <a:pPr marL="698500" marR="379730" lvl="1" indent="-228600">
              <a:lnSpc>
                <a:spcPts val="2590"/>
              </a:lnSpc>
              <a:buClr>
                <a:srgbClr val="E44E96"/>
              </a:buClr>
              <a:buChar char="•"/>
              <a:tabLst>
                <a:tab pos="698500" algn="l"/>
              </a:tabLst>
            </a:pPr>
            <a:endParaRPr lang="cs-CZ" sz="2400" dirty="0">
              <a:latin typeface="Tw Cen MT" panose="020B0602020104020603" pitchFamily="34" charset="0"/>
              <a:cs typeface="Arial"/>
            </a:endParaRPr>
          </a:p>
        </p:txBody>
      </p:sp>
      <p:pic>
        <p:nvPicPr>
          <p:cNvPr id="6" name="Obrázek 5" descr="Obsah obrázku text, Písmo, Grafika, logo&#10;&#10;Obsah vygenerovaný umělou inteligencí může být nesprávný.">
            <a:extLst>
              <a:ext uri="{FF2B5EF4-FFF2-40B4-BE49-F238E27FC236}">
                <a16:creationId xmlns:a16="http://schemas.microsoft.com/office/drawing/2014/main" id="{4E2E2988-16F9-B6FE-CA12-9BF148F98C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2600" y="304800"/>
            <a:ext cx="2582951" cy="1698263"/>
          </a:xfrm>
          <a:prstGeom prst="rect">
            <a:avLst/>
          </a:prstGeom>
        </p:spPr>
      </p:pic>
      <p:pic>
        <p:nvPicPr>
          <p:cNvPr id="4" name="Obrázek 3" descr="Obsah obrázku text, Písmo, Grafika, logo&#10;&#10;Obsah vygenerovaný umělou inteligencí může být nesprávný.">
            <a:extLst>
              <a:ext uri="{FF2B5EF4-FFF2-40B4-BE49-F238E27FC236}">
                <a16:creationId xmlns:a16="http://schemas.microsoft.com/office/drawing/2014/main" id="{CD4B0F2C-64AF-654D-8E2D-58C7011C69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3660" y="283742"/>
            <a:ext cx="2582951" cy="1698263"/>
          </a:xfrm>
          <a:prstGeom prst="rect">
            <a:avLst/>
          </a:prstGeom>
        </p:spPr>
      </p:pic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4F21FDB-76A9-D6B4-91D1-4FCD556A3AC0}"/>
              </a:ext>
            </a:extLst>
          </p:cNvPr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cs-CZ"/>
              <a:t>www.cybercontrol.io</a:t>
            </a:r>
          </a:p>
        </p:txBody>
      </p:sp>
    </p:spTree>
    <p:extLst>
      <p:ext uri="{BB962C8B-B14F-4D97-AF65-F5344CB8AC3E}">
        <p14:creationId xmlns:p14="http://schemas.microsoft.com/office/powerpoint/2010/main" val="11226745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CDED1E-9711-7D71-3CAD-18B93A1EF0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3EF92682-4132-7B08-019C-8ED4B62627C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16938" y="611124"/>
            <a:ext cx="7617461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cs-CZ" dirty="0"/>
              <a:t>Hlavní výhody</a:t>
            </a:r>
            <a:endParaRPr lang="cs-CZ" spc="-35" dirty="0"/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F7259C07-C6E0-4236-8635-BB37ADB2A667}"/>
              </a:ext>
            </a:extLst>
          </p:cNvPr>
          <p:cNvSpPr txBox="1"/>
          <p:nvPr/>
        </p:nvSpPr>
        <p:spPr>
          <a:xfrm>
            <a:off x="916939" y="1777491"/>
            <a:ext cx="9898380" cy="36881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100"/>
              </a:spcBef>
              <a:buClr>
                <a:srgbClr val="E44E96"/>
              </a:buClr>
              <a:buChar char="•"/>
              <a:tabLst>
                <a:tab pos="240665" algn="l"/>
              </a:tabLst>
            </a:pPr>
            <a:r>
              <a:rPr lang="cs-CZ" sz="2400" spc="-75" dirty="0">
                <a:solidFill>
                  <a:srgbClr val="707173"/>
                </a:solidFill>
                <a:latin typeface="Tw Cen MT" panose="020B0602020104020603" pitchFamily="34" charset="0"/>
                <a:cs typeface="Arial"/>
              </a:rPr>
              <a:t>Snadná instalace 	</a:t>
            </a:r>
            <a:endParaRPr lang="cs-CZ" sz="2400" dirty="0">
              <a:latin typeface="Tw Cen MT" panose="020B0602020104020603" pitchFamily="34" charset="0"/>
              <a:cs typeface="Arial"/>
            </a:endParaRPr>
          </a:p>
          <a:p>
            <a:pPr marL="698500" marR="379730" lvl="1" indent="-228600">
              <a:lnSpc>
                <a:spcPts val="2590"/>
              </a:lnSpc>
              <a:buClr>
                <a:srgbClr val="E44E96"/>
              </a:buClr>
              <a:buChar char="•"/>
              <a:tabLst>
                <a:tab pos="698500" algn="l"/>
              </a:tabLst>
            </a:pPr>
            <a:r>
              <a:rPr lang="cs-CZ" sz="2400" spc="-75" dirty="0">
                <a:solidFill>
                  <a:srgbClr val="707173"/>
                </a:solidFill>
                <a:latin typeface="Tw Cen MT" panose="020B0602020104020603" pitchFamily="34" charset="0"/>
                <a:cs typeface="Arial"/>
              </a:rPr>
              <a:t>rychlé nasazení a efektivní provoz </a:t>
            </a:r>
          </a:p>
          <a:p>
            <a:pPr marL="698500" marR="379730" lvl="1" indent="-228600">
              <a:lnSpc>
                <a:spcPts val="2590"/>
              </a:lnSpc>
              <a:buClr>
                <a:srgbClr val="E44E96"/>
              </a:buClr>
              <a:buChar char="•"/>
              <a:tabLst>
                <a:tab pos="698500" algn="l"/>
              </a:tabLst>
            </a:pPr>
            <a:r>
              <a:rPr lang="cs-CZ" sz="2400" spc="-75" dirty="0">
                <a:solidFill>
                  <a:srgbClr val="707173"/>
                </a:solidFill>
                <a:latin typeface="Tw Cen MT" panose="020B0602020104020603" pitchFamily="34" charset="0"/>
                <a:cs typeface="Arial"/>
              </a:rPr>
              <a:t>jednoduchá správa </a:t>
            </a:r>
            <a:r>
              <a:rPr lang="cs-CZ" sz="2400" spc="-114" dirty="0">
                <a:solidFill>
                  <a:srgbClr val="707173"/>
                </a:solidFill>
                <a:latin typeface="Tw Cen MT" panose="020B0602020104020603" pitchFamily="34" charset="0"/>
                <a:cs typeface="Arial"/>
              </a:rPr>
              <a:t>prostřednictvím web rozhraní </a:t>
            </a:r>
          </a:p>
          <a:p>
            <a:pPr marL="355600" indent="-342900">
              <a:spcBef>
                <a:spcPts val="100"/>
              </a:spcBef>
              <a:buClr>
                <a:srgbClr val="E44E96"/>
              </a:buClr>
              <a:buFont typeface="Arial" panose="020B0604020202020204" pitchFamily="34" charset="0"/>
              <a:buChar char="•"/>
              <a:tabLst>
                <a:tab pos="240665" algn="l"/>
              </a:tabLst>
            </a:pPr>
            <a:r>
              <a:rPr lang="cs-CZ" sz="2400" spc="-75" dirty="0">
                <a:solidFill>
                  <a:srgbClr val="707173"/>
                </a:solidFill>
                <a:latin typeface="Tw Cen MT" panose="020B0602020104020603" pitchFamily="34" charset="0"/>
                <a:cs typeface="Arial"/>
              </a:rPr>
              <a:t>V rámci měsíčního paušálu získáte 1 MD odborných konzultací </a:t>
            </a:r>
          </a:p>
          <a:p>
            <a:pPr marL="240665" indent="-227965">
              <a:lnSpc>
                <a:spcPct val="100000"/>
              </a:lnSpc>
              <a:spcBef>
                <a:spcPts val="100"/>
              </a:spcBef>
              <a:buClr>
                <a:srgbClr val="E44E96"/>
              </a:buClr>
              <a:buChar char="•"/>
              <a:tabLst>
                <a:tab pos="240665" algn="l"/>
              </a:tabLst>
            </a:pPr>
            <a:r>
              <a:rPr lang="cs-CZ" sz="2400" spc="-75" dirty="0">
                <a:solidFill>
                  <a:srgbClr val="707173"/>
                </a:solidFill>
                <a:latin typeface="Tw Cen MT" panose="020B0602020104020603" pitchFamily="34" charset="0"/>
                <a:cs typeface="Arial"/>
              </a:rPr>
              <a:t>Finanční dostupnost </a:t>
            </a:r>
            <a:endParaRPr lang="cs-CZ" sz="2400" dirty="0">
              <a:latin typeface="Tw Cen MT" panose="020B0602020104020603" pitchFamily="34" charset="0"/>
              <a:cs typeface="Arial"/>
            </a:endParaRPr>
          </a:p>
          <a:p>
            <a:pPr marL="698500" marR="379730" lvl="1" indent="-228600">
              <a:lnSpc>
                <a:spcPts val="2590"/>
              </a:lnSpc>
              <a:buClr>
                <a:srgbClr val="E44E96"/>
              </a:buClr>
              <a:buChar char="•"/>
              <a:tabLst>
                <a:tab pos="698500" algn="l"/>
              </a:tabLst>
            </a:pPr>
            <a:r>
              <a:rPr lang="cs-CZ" sz="2400" spc="-75" dirty="0">
                <a:solidFill>
                  <a:srgbClr val="707173"/>
                </a:solidFill>
                <a:latin typeface="Tw Cen MT" panose="020B0602020104020603" pitchFamily="34" charset="0"/>
                <a:cs typeface="Arial"/>
              </a:rPr>
              <a:t>ochrana bez nutnosti vysokých počátečních investic </a:t>
            </a:r>
            <a:endParaRPr lang="cs-CZ" sz="2400" dirty="0">
              <a:latin typeface="Tw Cen MT" panose="020B0602020104020603" pitchFamily="34" charset="0"/>
              <a:cs typeface="Arial"/>
            </a:endParaRPr>
          </a:p>
          <a:p>
            <a:pPr marL="240665" indent="-227965">
              <a:spcBef>
                <a:spcPts val="100"/>
              </a:spcBef>
              <a:buClr>
                <a:srgbClr val="E44E96"/>
              </a:buClr>
              <a:buFontTx/>
              <a:buChar char="•"/>
              <a:tabLst>
                <a:tab pos="240665" algn="l"/>
              </a:tabLst>
            </a:pPr>
            <a:r>
              <a:rPr lang="cs-CZ" sz="2400" spc="-75" dirty="0">
                <a:solidFill>
                  <a:srgbClr val="707173"/>
                </a:solidFill>
                <a:latin typeface="Tw Cen MT" panose="020B0602020104020603" pitchFamily="34" charset="0"/>
                <a:cs typeface="Arial"/>
              </a:rPr>
              <a:t>Nepřetržitý monitoring a okamžitá reakce na incidenty</a:t>
            </a:r>
          </a:p>
          <a:p>
            <a:pPr marL="240665" indent="-227965">
              <a:lnSpc>
                <a:spcPct val="100000"/>
              </a:lnSpc>
              <a:spcBef>
                <a:spcPts val="100"/>
              </a:spcBef>
              <a:buClr>
                <a:srgbClr val="E44E96"/>
              </a:buClr>
              <a:buChar char="•"/>
              <a:tabLst>
                <a:tab pos="240665" algn="l"/>
              </a:tabLst>
            </a:pPr>
            <a:r>
              <a:rPr lang="cs-CZ" sz="2400" spc="-75" dirty="0">
                <a:solidFill>
                  <a:srgbClr val="707173"/>
                </a:solidFill>
                <a:latin typeface="Tw Cen MT" panose="020B0602020104020603" pitchFamily="34" charset="0"/>
                <a:cs typeface="Arial"/>
              </a:rPr>
              <a:t>Soulad s předpisy 	</a:t>
            </a:r>
            <a:endParaRPr lang="cs-CZ" sz="2400" dirty="0">
              <a:latin typeface="Tw Cen MT" panose="020B0602020104020603" pitchFamily="34" charset="0"/>
              <a:cs typeface="Arial"/>
            </a:endParaRPr>
          </a:p>
          <a:p>
            <a:pPr marL="698500" marR="379730" lvl="1" indent="-228600">
              <a:lnSpc>
                <a:spcPts val="2590"/>
              </a:lnSpc>
              <a:buClr>
                <a:srgbClr val="E44E96"/>
              </a:buClr>
              <a:buChar char="•"/>
              <a:tabLst>
                <a:tab pos="698500" algn="l"/>
              </a:tabLst>
            </a:pPr>
            <a:r>
              <a:rPr lang="cs-CZ" sz="2400" spc="-75" dirty="0">
                <a:solidFill>
                  <a:srgbClr val="707173"/>
                </a:solidFill>
                <a:latin typeface="Tw Cen MT" panose="020B0602020104020603" pitchFamily="34" charset="0"/>
                <a:cs typeface="Arial"/>
              </a:rPr>
              <a:t> splnění zákonné normy a doporučení NÚKIB</a:t>
            </a:r>
          </a:p>
          <a:p>
            <a:pPr marL="12700" lvl="1">
              <a:spcBef>
                <a:spcPts val="100"/>
              </a:spcBef>
              <a:buClr>
                <a:srgbClr val="E44E96"/>
              </a:buClr>
              <a:tabLst>
                <a:tab pos="240665" algn="l"/>
              </a:tabLst>
            </a:pPr>
            <a:r>
              <a:rPr lang="cs-CZ" sz="2800" spc="-75" dirty="0">
                <a:solidFill>
                  <a:srgbClr val="707173"/>
                </a:solidFill>
                <a:latin typeface="Tw Cen MT" panose="020B0602020104020603" pitchFamily="34" charset="0"/>
                <a:cs typeface="Arial"/>
              </a:rPr>
              <a:t> </a:t>
            </a:r>
          </a:p>
        </p:txBody>
      </p:sp>
      <p:pic>
        <p:nvPicPr>
          <p:cNvPr id="6" name="Obrázek 5" descr="Obsah obrázku text, Písmo, Grafika, logo&#10;&#10;Obsah vygenerovaný umělou inteligencí může být nesprávný.">
            <a:extLst>
              <a:ext uri="{FF2B5EF4-FFF2-40B4-BE49-F238E27FC236}">
                <a16:creationId xmlns:a16="http://schemas.microsoft.com/office/drawing/2014/main" id="{EAD09BA8-55E2-8703-18C6-3F15F70AAF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2600" y="304800"/>
            <a:ext cx="2582951" cy="1698263"/>
          </a:xfrm>
          <a:prstGeom prst="rect">
            <a:avLst/>
          </a:prstGeom>
        </p:spPr>
      </p:pic>
      <p:pic>
        <p:nvPicPr>
          <p:cNvPr id="4" name="Obrázek 3" descr="Obsah obrázku text, Písmo, Grafika, logo&#10;&#10;Obsah vygenerovaný umělou inteligencí může být nesprávný.">
            <a:extLst>
              <a:ext uri="{FF2B5EF4-FFF2-40B4-BE49-F238E27FC236}">
                <a16:creationId xmlns:a16="http://schemas.microsoft.com/office/drawing/2014/main" id="{877BBADB-BAF7-D186-47AB-D972537520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3660" y="283742"/>
            <a:ext cx="2582951" cy="1698263"/>
          </a:xfrm>
          <a:prstGeom prst="rect">
            <a:avLst/>
          </a:prstGeom>
        </p:spPr>
      </p:pic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1AFAB41-E564-6085-8205-22937F449CFD}"/>
              </a:ext>
            </a:extLst>
          </p:cNvPr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cs-CZ"/>
              <a:t>www.cybercontrol.io</a:t>
            </a:r>
          </a:p>
        </p:txBody>
      </p:sp>
    </p:spTree>
    <p:extLst>
      <p:ext uri="{BB962C8B-B14F-4D97-AF65-F5344CB8AC3E}">
        <p14:creationId xmlns:p14="http://schemas.microsoft.com/office/powerpoint/2010/main" val="17698307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2851A4-610B-5BB4-F180-DE84F6D7DA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A58AF24C-B2CC-B06B-CFDE-1EC163CD8E4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16938" y="611124"/>
            <a:ext cx="7617461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cs-CZ" dirty="0"/>
              <a:t>Popis služby</a:t>
            </a:r>
            <a:endParaRPr lang="cs-CZ" spc="-35" dirty="0"/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57230520-646F-35BA-E5DC-E8B4AA0A9793}"/>
              </a:ext>
            </a:extLst>
          </p:cNvPr>
          <p:cNvSpPr txBox="1"/>
          <p:nvPr/>
        </p:nvSpPr>
        <p:spPr>
          <a:xfrm>
            <a:off x="916938" y="1673520"/>
            <a:ext cx="9898380" cy="455509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100"/>
              </a:spcBef>
              <a:buClr>
                <a:srgbClr val="E44E96"/>
              </a:buClr>
              <a:buChar char="•"/>
              <a:tabLst>
                <a:tab pos="240665" algn="l"/>
              </a:tabLst>
            </a:pPr>
            <a:r>
              <a:rPr lang="cs-CZ" sz="2800" spc="-75" dirty="0">
                <a:solidFill>
                  <a:srgbClr val="707173"/>
                </a:solidFill>
                <a:latin typeface="Tw Cen MT" panose="020B0602020104020603" pitchFamily="34" charset="0"/>
                <a:cs typeface="Arial"/>
              </a:rPr>
              <a:t>Síťový bezpečnostní monitoring 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  <a:buClr>
                <a:srgbClr val="E44E96"/>
              </a:buClr>
              <a:tabLst>
                <a:tab pos="240665" algn="l"/>
              </a:tabLst>
            </a:pPr>
            <a:r>
              <a:rPr lang="cs-CZ" sz="2800" spc="-75" dirty="0">
                <a:solidFill>
                  <a:srgbClr val="707173"/>
                </a:solidFill>
                <a:latin typeface="Tw Cen MT" panose="020B0602020104020603" pitchFamily="34" charset="0"/>
                <a:cs typeface="Arial"/>
              </a:rPr>
              <a:t>	</a:t>
            </a:r>
            <a:endParaRPr lang="cs-CZ" sz="3950" dirty="0">
              <a:latin typeface="Tw Cen MT" panose="020B0602020104020603" pitchFamily="34" charset="0"/>
              <a:cs typeface="Arial"/>
            </a:endParaRPr>
          </a:p>
          <a:p>
            <a:pPr marL="698500" marR="379730" lvl="1" indent="-228600">
              <a:lnSpc>
                <a:spcPts val="2590"/>
              </a:lnSpc>
              <a:buClr>
                <a:srgbClr val="E44E96"/>
              </a:buClr>
              <a:buChar char="•"/>
              <a:tabLst>
                <a:tab pos="698500" algn="l"/>
              </a:tabLst>
            </a:pPr>
            <a:r>
              <a:rPr lang="cs-CZ" sz="2400" spc="-75" dirty="0">
                <a:solidFill>
                  <a:srgbClr val="707173"/>
                </a:solidFill>
                <a:latin typeface="Tw Cen MT" panose="020B0602020104020603" pitchFamily="34" charset="0"/>
                <a:cs typeface="Arial"/>
              </a:rPr>
              <a:t>včasné odhalení skrytých hrozeb a útoků </a:t>
            </a:r>
          </a:p>
          <a:p>
            <a:pPr marL="698500" marR="379730" lvl="1" indent="-228600">
              <a:lnSpc>
                <a:spcPts val="2590"/>
              </a:lnSpc>
              <a:buClr>
                <a:srgbClr val="E44E96"/>
              </a:buClr>
              <a:buChar char="•"/>
              <a:tabLst>
                <a:tab pos="698500" algn="l"/>
              </a:tabLst>
            </a:pPr>
            <a:r>
              <a:rPr lang="cs-CZ" sz="2400" spc="-75" dirty="0">
                <a:solidFill>
                  <a:srgbClr val="707173"/>
                </a:solidFill>
                <a:latin typeface="Tw Cen MT" panose="020B0602020104020603" pitchFamily="34" charset="0"/>
                <a:cs typeface="Arial"/>
              </a:rPr>
              <a:t>pokročilá analýza síťového provozu </a:t>
            </a:r>
          </a:p>
          <a:p>
            <a:pPr marL="698500" marR="379730" lvl="1" indent="-228600">
              <a:lnSpc>
                <a:spcPts val="2590"/>
              </a:lnSpc>
              <a:buClr>
                <a:srgbClr val="E44E96"/>
              </a:buClr>
              <a:buChar char="•"/>
              <a:tabLst>
                <a:tab pos="698500" algn="l"/>
              </a:tabLst>
            </a:pPr>
            <a:r>
              <a:rPr lang="cs-CZ" sz="2400" spc="-75" dirty="0">
                <a:solidFill>
                  <a:srgbClr val="707173"/>
                </a:solidFill>
                <a:latin typeface="Tw Cen MT" panose="020B0602020104020603" pitchFamily="34" charset="0"/>
                <a:cs typeface="Arial"/>
              </a:rPr>
              <a:t>kompletní přehled o síťové komunikaci </a:t>
            </a:r>
          </a:p>
          <a:p>
            <a:pPr marL="698500" marR="379730" lvl="1" indent="-228600">
              <a:lnSpc>
                <a:spcPts val="2590"/>
              </a:lnSpc>
              <a:buClr>
                <a:srgbClr val="E44E96"/>
              </a:buClr>
              <a:buChar char="•"/>
              <a:tabLst>
                <a:tab pos="698500" algn="l"/>
              </a:tabLst>
            </a:pPr>
            <a:r>
              <a:rPr lang="cs-CZ" sz="2400" spc="-75" dirty="0">
                <a:solidFill>
                  <a:srgbClr val="707173"/>
                </a:solidFill>
                <a:latin typeface="Tw Cen MT" panose="020B0602020104020603" pitchFamily="34" charset="0"/>
                <a:cs typeface="Arial"/>
              </a:rPr>
              <a:t>automatická reakce na incidenty </a:t>
            </a:r>
          </a:p>
          <a:p>
            <a:pPr marL="698500" marR="379730" lvl="1" indent="-228600">
              <a:lnSpc>
                <a:spcPts val="2590"/>
              </a:lnSpc>
              <a:buClr>
                <a:srgbClr val="E44E96"/>
              </a:buClr>
              <a:buChar char="•"/>
              <a:tabLst>
                <a:tab pos="698500" algn="l"/>
              </a:tabLst>
            </a:pPr>
            <a:r>
              <a:rPr lang="cs-CZ" sz="2400" spc="-75" dirty="0">
                <a:solidFill>
                  <a:srgbClr val="707173"/>
                </a:solidFill>
                <a:latin typeface="Tw Cen MT" panose="020B0602020104020603" pitchFamily="34" charset="0"/>
                <a:cs typeface="Arial"/>
              </a:rPr>
              <a:t>Data v reálném čase </a:t>
            </a:r>
          </a:p>
          <a:p>
            <a:pPr marL="698500" marR="379730" lvl="1" indent="-228600">
              <a:lnSpc>
                <a:spcPts val="2590"/>
              </a:lnSpc>
              <a:buClr>
                <a:srgbClr val="E44E96"/>
              </a:buClr>
              <a:buChar char="•"/>
              <a:tabLst>
                <a:tab pos="698500" algn="l"/>
              </a:tabLst>
            </a:pPr>
            <a:r>
              <a:rPr lang="cs-CZ" sz="2400" spc="-75" dirty="0">
                <a:solidFill>
                  <a:srgbClr val="707173"/>
                </a:solidFill>
                <a:latin typeface="Tw Cen MT" panose="020B0602020104020603" pitchFamily="34" charset="0"/>
                <a:cs typeface="Arial"/>
              </a:rPr>
              <a:t>dohled 24/7/365</a:t>
            </a:r>
          </a:p>
          <a:p>
            <a:pPr marL="698500" marR="379730" lvl="1" indent="-228600">
              <a:lnSpc>
                <a:spcPts val="2590"/>
              </a:lnSpc>
              <a:buClr>
                <a:srgbClr val="E44E96"/>
              </a:buClr>
              <a:buFontTx/>
              <a:buChar char="•"/>
              <a:tabLst>
                <a:tab pos="698500" algn="l"/>
              </a:tabLst>
            </a:pPr>
            <a:r>
              <a:rPr lang="cs-CZ" sz="2400" spc="-75" dirty="0">
                <a:solidFill>
                  <a:srgbClr val="707173"/>
                </a:solidFill>
                <a:latin typeface="Tw Cen MT" panose="020B0602020104020603" pitchFamily="34" charset="0"/>
                <a:cs typeface="Arial"/>
              </a:rPr>
              <a:t>splňuje doporučení NÚKIB</a:t>
            </a:r>
          </a:p>
          <a:p>
            <a:pPr marL="698500" marR="379730" lvl="1" indent="-228600">
              <a:lnSpc>
                <a:spcPts val="2590"/>
              </a:lnSpc>
              <a:buClr>
                <a:srgbClr val="E44E96"/>
              </a:buClr>
              <a:buFontTx/>
              <a:buChar char="•"/>
              <a:tabLst>
                <a:tab pos="698500" algn="l"/>
              </a:tabLst>
            </a:pPr>
            <a:r>
              <a:rPr lang="cs-CZ" sz="2400" spc="-75" dirty="0">
                <a:solidFill>
                  <a:srgbClr val="707173"/>
                </a:solidFill>
                <a:latin typeface="Tw Cen MT" panose="020B0602020104020603" pitchFamily="34" charset="0"/>
                <a:cs typeface="Arial"/>
              </a:rPr>
              <a:t>V rámci </a:t>
            </a:r>
            <a:r>
              <a:rPr lang="cs-CZ" sz="2400" spc="-75" dirty="0" err="1">
                <a:solidFill>
                  <a:srgbClr val="707173"/>
                </a:solidFill>
                <a:latin typeface="Tw Cen MT" panose="020B0602020104020603" pitchFamily="34" charset="0"/>
                <a:cs typeface="Arial"/>
              </a:rPr>
              <a:t>měs</a:t>
            </a:r>
            <a:r>
              <a:rPr lang="cs-CZ" sz="2400" spc="-75" dirty="0">
                <a:solidFill>
                  <a:srgbClr val="707173"/>
                </a:solidFill>
                <a:latin typeface="Tw Cen MT" panose="020B0602020104020603" pitchFamily="34" charset="0"/>
                <a:cs typeface="Arial"/>
              </a:rPr>
              <a:t>. paušálu získáte report bezpečnostních incidentů</a:t>
            </a:r>
          </a:p>
          <a:p>
            <a:pPr marL="469900" marR="379730" lvl="1">
              <a:lnSpc>
                <a:spcPts val="2590"/>
              </a:lnSpc>
              <a:buClr>
                <a:srgbClr val="E44E96"/>
              </a:buClr>
              <a:tabLst>
                <a:tab pos="698500" algn="l"/>
              </a:tabLst>
            </a:pPr>
            <a:r>
              <a:rPr lang="cs-CZ" sz="2400" spc="-75" dirty="0">
                <a:solidFill>
                  <a:srgbClr val="707173"/>
                </a:solidFill>
                <a:latin typeface="Tw Cen MT" panose="020B0602020104020603" pitchFamily="34" charset="0"/>
                <a:cs typeface="Arial"/>
              </a:rPr>
              <a:t>	</a:t>
            </a:r>
          </a:p>
          <a:p>
            <a:pPr marL="469900" marR="379730" lvl="1">
              <a:lnSpc>
                <a:spcPts val="2590"/>
              </a:lnSpc>
              <a:buClr>
                <a:srgbClr val="E44E96"/>
              </a:buClr>
              <a:tabLst>
                <a:tab pos="698500" algn="l"/>
              </a:tabLst>
            </a:pPr>
            <a:r>
              <a:rPr lang="cs-CZ" sz="2400" spc="-75" dirty="0">
                <a:solidFill>
                  <a:srgbClr val="707173"/>
                </a:solidFill>
                <a:latin typeface="Tw Cen MT" panose="020B0602020104020603" pitchFamily="34" charset="0"/>
                <a:cs typeface="Arial"/>
              </a:rPr>
              <a:t>	</a:t>
            </a:r>
            <a:endParaRPr lang="cs-CZ" sz="2800" spc="-75" dirty="0">
              <a:solidFill>
                <a:srgbClr val="707173"/>
              </a:solidFill>
              <a:latin typeface="Tw Cen MT" panose="020B0602020104020603" pitchFamily="34" charset="0"/>
              <a:cs typeface="Arial"/>
            </a:endParaRPr>
          </a:p>
          <a:p>
            <a:pPr marL="698500" marR="379730" lvl="1" indent="-228600">
              <a:lnSpc>
                <a:spcPts val="2590"/>
              </a:lnSpc>
              <a:buClr>
                <a:srgbClr val="E44E96"/>
              </a:buClr>
              <a:buChar char="•"/>
              <a:tabLst>
                <a:tab pos="698500" algn="l"/>
              </a:tabLst>
            </a:pPr>
            <a:endParaRPr lang="cs-CZ" sz="2400" dirty="0">
              <a:latin typeface="Tw Cen MT" panose="020B0602020104020603" pitchFamily="34" charset="0"/>
              <a:cs typeface="Arial"/>
            </a:endParaRPr>
          </a:p>
        </p:txBody>
      </p:sp>
      <p:pic>
        <p:nvPicPr>
          <p:cNvPr id="6" name="Obrázek 5" descr="Obsah obrázku text, Písmo, Grafika, logo&#10;&#10;Obsah vygenerovaný umělou inteligencí může být nesprávný.">
            <a:extLst>
              <a:ext uri="{FF2B5EF4-FFF2-40B4-BE49-F238E27FC236}">
                <a16:creationId xmlns:a16="http://schemas.microsoft.com/office/drawing/2014/main" id="{43A59229-A13B-FC61-5952-19A97972B3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2600" y="304800"/>
            <a:ext cx="2582951" cy="1698263"/>
          </a:xfrm>
          <a:prstGeom prst="rect">
            <a:avLst/>
          </a:prstGeom>
        </p:spPr>
      </p:pic>
      <p:pic>
        <p:nvPicPr>
          <p:cNvPr id="4" name="Obrázek 3" descr="Obsah obrázku text, Písmo, Grafika, logo&#10;&#10;Obsah vygenerovaný umělou inteligencí může být nesprávný.">
            <a:extLst>
              <a:ext uri="{FF2B5EF4-FFF2-40B4-BE49-F238E27FC236}">
                <a16:creationId xmlns:a16="http://schemas.microsoft.com/office/drawing/2014/main" id="{F53C0B8A-22CB-BE05-6367-E5F7031DB0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3660" y="283742"/>
            <a:ext cx="2582951" cy="1698263"/>
          </a:xfrm>
          <a:prstGeom prst="rect">
            <a:avLst/>
          </a:prstGeom>
        </p:spPr>
      </p:pic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591CBA4-6FCE-CC15-BC3C-83A46F1B4EDF}"/>
              </a:ext>
            </a:extLst>
          </p:cNvPr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cs-CZ"/>
              <a:t>www.cybercontrol.io</a:t>
            </a:r>
          </a:p>
        </p:txBody>
      </p:sp>
    </p:spTree>
    <p:extLst>
      <p:ext uri="{BB962C8B-B14F-4D97-AF65-F5344CB8AC3E}">
        <p14:creationId xmlns:p14="http://schemas.microsoft.com/office/powerpoint/2010/main" val="11076028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AAE580-2CE6-DB93-82E8-7AFFE75D5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111A0A98-DA47-2286-3835-E9F88D8E375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16938" y="611124"/>
            <a:ext cx="7617461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cs-CZ" dirty="0"/>
              <a:t>Popis služby</a:t>
            </a:r>
            <a:endParaRPr lang="cs-CZ" spc="-35" dirty="0"/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D3106327-B5A8-5BF3-FE07-DE59CA32B776}"/>
              </a:ext>
            </a:extLst>
          </p:cNvPr>
          <p:cNvSpPr txBox="1"/>
          <p:nvPr/>
        </p:nvSpPr>
        <p:spPr>
          <a:xfrm>
            <a:off x="916938" y="1640178"/>
            <a:ext cx="9898380" cy="42216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100"/>
              </a:spcBef>
              <a:buClr>
                <a:srgbClr val="E44E96"/>
              </a:buClr>
              <a:buChar char="•"/>
              <a:tabLst>
                <a:tab pos="240665" algn="l"/>
              </a:tabLst>
            </a:pPr>
            <a:r>
              <a:rPr lang="cs-CZ" sz="2800" spc="-75" dirty="0">
                <a:solidFill>
                  <a:srgbClr val="707173"/>
                </a:solidFill>
                <a:latin typeface="Tw Cen MT" panose="020B0602020104020603" pitchFamily="34" charset="0"/>
                <a:cs typeface="Arial"/>
              </a:rPr>
              <a:t>Log management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  <a:buClr>
                <a:srgbClr val="E44E96"/>
              </a:buClr>
              <a:tabLst>
                <a:tab pos="240665" algn="l"/>
              </a:tabLst>
            </a:pPr>
            <a:endParaRPr lang="cs-CZ" sz="2800" dirty="0">
              <a:latin typeface="Tw Cen MT" panose="020B0602020104020603" pitchFamily="34" charset="0"/>
              <a:cs typeface="Arial"/>
            </a:endParaRPr>
          </a:p>
          <a:p>
            <a:pPr marL="698500" marR="379730" lvl="1" indent="-228600">
              <a:lnSpc>
                <a:spcPts val="2590"/>
              </a:lnSpc>
              <a:buClr>
                <a:srgbClr val="E44E96"/>
              </a:buClr>
              <a:buFontTx/>
              <a:buChar char="•"/>
              <a:tabLst>
                <a:tab pos="698500" algn="l"/>
              </a:tabLst>
            </a:pPr>
            <a:r>
              <a:rPr lang="cs-CZ" sz="2400" spc="-75" dirty="0">
                <a:solidFill>
                  <a:srgbClr val="707173"/>
                </a:solidFill>
                <a:latin typeface="Tw Cen MT" panose="020B0602020104020603" pitchFamily="34" charset="0"/>
                <a:cs typeface="Arial"/>
              </a:rPr>
              <a:t>dokonalý přehled logů všech uživatelů a zařízení v síti </a:t>
            </a:r>
          </a:p>
          <a:p>
            <a:pPr marL="698500" marR="379730" lvl="1" indent="-228600">
              <a:lnSpc>
                <a:spcPts val="2590"/>
              </a:lnSpc>
              <a:buClr>
                <a:srgbClr val="E44E96"/>
              </a:buClr>
              <a:buChar char="•"/>
              <a:tabLst>
                <a:tab pos="698500" algn="l"/>
              </a:tabLst>
            </a:pPr>
            <a:r>
              <a:rPr lang="cs-CZ" sz="2400" spc="-75" dirty="0">
                <a:solidFill>
                  <a:srgbClr val="707173"/>
                </a:solidFill>
                <a:latin typeface="Tw Cen MT" panose="020B0602020104020603" pitchFamily="34" charset="0"/>
                <a:cs typeface="Arial"/>
              </a:rPr>
              <a:t>přehledné vizualizace a spolehlivé záznamy </a:t>
            </a:r>
          </a:p>
          <a:p>
            <a:pPr marL="698500" marR="379730" lvl="1" indent="-228600">
              <a:lnSpc>
                <a:spcPts val="2590"/>
              </a:lnSpc>
              <a:buClr>
                <a:srgbClr val="E44E96"/>
              </a:buClr>
              <a:buChar char="•"/>
              <a:tabLst>
                <a:tab pos="698500" algn="l"/>
              </a:tabLst>
            </a:pPr>
            <a:r>
              <a:rPr lang="cs-CZ" sz="2400" spc="-75" dirty="0">
                <a:solidFill>
                  <a:srgbClr val="707173"/>
                </a:solidFill>
                <a:latin typeface="Tw Cen MT" panose="020B0602020104020603" pitchFamily="34" charset="0"/>
                <a:cs typeface="Arial"/>
              </a:rPr>
              <a:t>snadné vyhledávání v datech </a:t>
            </a:r>
          </a:p>
          <a:p>
            <a:pPr marL="698500" marR="379730" lvl="1" indent="-228600">
              <a:lnSpc>
                <a:spcPts val="2590"/>
              </a:lnSpc>
              <a:buClr>
                <a:srgbClr val="E44E96"/>
              </a:buClr>
              <a:buChar char="•"/>
              <a:tabLst>
                <a:tab pos="698500" algn="l"/>
              </a:tabLst>
            </a:pPr>
            <a:r>
              <a:rPr lang="cs-CZ" sz="2400" spc="-75" dirty="0">
                <a:solidFill>
                  <a:srgbClr val="707173"/>
                </a:solidFill>
                <a:latin typeface="Tw Cen MT" panose="020B0602020104020603" pitchFamily="34" charset="0"/>
                <a:cs typeface="Arial"/>
              </a:rPr>
              <a:t>včasné odhalení problému </a:t>
            </a:r>
          </a:p>
          <a:p>
            <a:pPr marL="698500" marR="379730" lvl="1" indent="-228600">
              <a:lnSpc>
                <a:spcPts val="2590"/>
              </a:lnSpc>
              <a:buClr>
                <a:srgbClr val="E44E96"/>
              </a:buClr>
              <a:buChar char="•"/>
              <a:tabLst>
                <a:tab pos="698500" algn="l"/>
              </a:tabLst>
            </a:pPr>
            <a:r>
              <a:rPr lang="cs-CZ" sz="2400" spc="-75" dirty="0">
                <a:solidFill>
                  <a:srgbClr val="707173"/>
                </a:solidFill>
                <a:latin typeface="Tw Cen MT" panose="020B0602020104020603" pitchFamily="34" charset="0"/>
                <a:cs typeface="Arial"/>
              </a:rPr>
              <a:t>propustnost až 500 000 událostí / sec </a:t>
            </a:r>
          </a:p>
          <a:p>
            <a:pPr marL="698500" marR="379730" lvl="1" indent="-228600">
              <a:lnSpc>
                <a:spcPts val="2590"/>
              </a:lnSpc>
              <a:buClr>
                <a:srgbClr val="E44E96"/>
              </a:buClr>
              <a:buChar char="•"/>
              <a:tabLst>
                <a:tab pos="698500" algn="l"/>
              </a:tabLst>
            </a:pPr>
            <a:r>
              <a:rPr lang="cs-CZ" sz="2400" spc="-75" dirty="0">
                <a:solidFill>
                  <a:srgbClr val="707173"/>
                </a:solidFill>
                <a:latin typeface="Tw Cen MT" panose="020B0602020104020603" pitchFamily="34" charset="0"/>
                <a:cs typeface="Arial"/>
              </a:rPr>
              <a:t>uložení dat po dobu min. 18 měsíců</a:t>
            </a:r>
          </a:p>
          <a:p>
            <a:pPr marL="698500" marR="379730" lvl="1" indent="-228600">
              <a:lnSpc>
                <a:spcPts val="2590"/>
              </a:lnSpc>
              <a:buClr>
                <a:srgbClr val="E44E96"/>
              </a:buClr>
              <a:buChar char="•"/>
              <a:tabLst>
                <a:tab pos="698500" algn="l"/>
              </a:tabLst>
            </a:pPr>
            <a:r>
              <a:rPr lang="cs-CZ" sz="2400" spc="-75" dirty="0">
                <a:solidFill>
                  <a:srgbClr val="707173"/>
                </a:solidFill>
                <a:latin typeface="Tw Cen MT" panose="020B0602020104020603" pitchFamily="34" charset="0"/>
                <a:cs typeface="Arial"/>
              </a:rPr>
              <a:t>dohled 24/7/365</a:t>
            </a:r>
          </a:p>
          <a:p>
            <a:pPr marL="698500" marR="379730" lvl="1" indent="-228600">
              <a:lnSpc>
                <a:spcPts val="2590"/>
              </a:lnSpc>
              <a:buClr>
                <a:srgbClr val="E44E96"/>
              </a:buClr>
              <a:buFontTx/>
              <a:buChar char="•"/>
              <a:tabLst>
                <a:tab pos="698500" algn="l"/>
              </a:tabLst>
            </a:pPr>
            <a:r>
              <a:rPr lang="cs-CZ" sz="2400" spc="-75" dirty="0">
                <a:solidFill>
                  <a:srgbClr val="707173"/>
                </a:solidFill>
                <a:latin typeface="Tw Cen MT" panose="020B0602020104020603" pitchFamily="34" charset="0"/>
                <a:cs typeface="Arial"/>
              </a:rPr>
              <a:t>splňuje požadavky směrnice EU NIS2 </a:t>
            </a:r>
          </a:p>
          <a:p>
            <a:pPr marL="469900" marR="379730" lvl="1">
              <a:lnSpc>
                <a:spcPts val="2590"/>
              </a:lnSpc>
              <a:buClr>
                <a:srgbClr val="E44E96"/>
              </a:buClr>
              <a:tabLst>
                <a:tab pos="698500" algn="l"/>
              </a:tabLst>
            </a:pPr>
            <a:r>
              <a:rPr lang="cs-CZ" sz="2400" spc="-75" dirty="0">
                <a:solidFill>
                  <a:srgbClr val="707173"/>
                </a:solidFill>
                <a:latin typeface="Tw Cen MT" panose="020B0602020104020603" pitchFamily="34" charset="0"/>
                <a:cs typeface="Arial"/>
              </a:rPr>
              <a:t>			</a:t>
            </a:r>
            <a:endParaRPr lang="cs-CZ" sz="2800" spc="-75" dirty="0">
              <a:solidFill>
                <a:srgbClr val="707173"/>
              </a:solidFill>
              <a:latin typeface="Tw Cen MT" panose="020B0602020104020603" pitchFamily="34" charset="0"/>
              <a:cs typeface="Arial"/>
            </a:endParaRPr>
          </a:p>
          <a:p>
            <a:pPr marL="698500" marR="379730" lvl="1" indent="-228600">
              <a:lnSpc>
                <a:spcPts val="2590"/>
              </a:lnSpc>
              <a:buClr>
                <a:srgbClr val="E44E96"/>
              </a:buClr>
              <a:buChar char="•"/>
              <a:tabLst>
                <a:tab pos="698500" algn="l"/>
              </a:tabLst>
            </a:pPr>
            <a:endParaRPr lang="cs-CZ" sz="2400" dirty="0">
              <a:latin typeface="Tw Cen MT" panose="020B0602020104020603" pitchFamily="34" charset="0"/>
              <a:cs typeface="Arial"/>
            </a:endParaRPr>
          </a:p>
        </p:txBody>
      </p:sp>
      <p:pic>
        <p:nvPicPr>
          <p:cNvPr id="6" name="Obrázek 5" descr="Obsah obrázku text, Písmo, Grafika, logo&#10;&#10;Obsah vygenerovaný umělou inteligencí může být nesprávný.">
            <a:extLst>
              <a:ext uri="{FF2B5EF4-FFF2-40B4-BE49-F238E27FC236}">
                <a16:creationId xmlns:a16="http://schemas.microsoft.com/office/drawing/2014/main" id="{2B12DE20-5E4C-6028-48A4-18E11336D9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2600" y="304800"/>
            <a:ext cx="2582951" cy="1698263"/>
          </a:xfrm>
          <a:prstGeom prst="rect">
            <a:avLst/>
          </a:prstGeom>
        </p:spPr>
      </p:pic>
      <p:pic>
        <p:nvPicPr>
          <p:cNvPr id="4" name="Obrázek 3" descr="Obsah obrázku text, Písmo, Grafika, logo&#10;&#10;Obsah vygenerovaný umělou inteligencí může být nesprávný.">
            <a:extLst>
              <a:ext uri="{FF2B5EF4-FFF2-40B4-BE49-F238E27FC236}">
                <a16:creationId xmlns:a16="http://schemas.microsoft.com/office/drawing/2014/main" id="{840427F0-376C-573C-7F9F-ECC29456F7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3660" y="283742"/>
            <a:ext cx="2582951" cy="1698263"/>
          </a:xfrm>
          <a:prstGeom prst="rect">
            <a:avLst/>
          </a:prstGeom>
        </p:spPr>
      </p:pic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33DA8F2-9D2B-BE29-45DF-485E8BCC1441}"/>
              </a:ext>
            </a:extLst>
          </p:cNvPr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cs-CZ"/>
              <a:t>www.cybercontrol.io</a:t>
            </a:r>
          </a:p>
        </p:txBody>
      </p:sp>
    </p:spTree>
    <p:extLst>
      <p:ext uri="{BB962C8B-B14F-4D97-AF65-F5344CB8AC3E}">
        <p14:creationId xmlns:p14="http://schemas.microsoft.com/office/powerpoint/2010/main" val="8232595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BCA5E2-8DEB-15A0-4CE2-1C763FDAEC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A7A04C69-8192-220B-3E9B-56C41A1A914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16938" y="611124"/>
            <a:ext cx="7617461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cs-CZ" dirty="0" err="1"/>
              <a:t>CyberControl</a:t>
            </a:r>
            <a:r>
              <a:rPr lang="cs-CZ" dirty="0"/>
              <a:t>- jak funguje ? </a:t>
            </a:r>
            <a:endParaRPr lang="cs-CZ" spc="-35" dirty="0"/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21B9E5F3-A39E-51A0-620C-001A3DC9406D}"/>
              </a:ext>
            </a:extLst>
          </p:cNvPr>
          <p:cNvSpPr txBox="1"/>
          <p:nvPr/>
        </p:nvSpPr>
        <p:spPr>
          <a:xfrm>
            <a:off x="916939" y="1777491"/>
            <a:ext cx="9898380" cy="47218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buClr>
                <a:srgbClr val="E44E96"/>
              </a:buClr>
              <a:tabLst>
                <a:tab pos="240665" algn="l"/>
              </a:tabLst>
            </a:pPr>
            <a:r>
              <a:rPr lang="cs-CZ" sz="2800" spc="-75" dirty="0">
                <a:solidFill>
                  <a:srgbClr val="707173"/>
                </a:solidFill>
                <a:latin typeface="Tw Cen MT" panose="020B0602020104020603" pitchFamily="34" charset="0"/>
                <a:cs typeface="Arial"/>
              </a:rPr>
              <a:t>1. </a:t>
            </a:r>
            <a:r>
              <a:rPr lang="cs-CZ" sz="2400" spc="-75" dirty="0" err="1">
                <a:solidFill>
                  <a:srgbClr val="707173"/>
                </a:solidFill>
                <a:latin typeface="Tw Cen MT" panose="020B0602020104020603" pitchFamily="34" charset="0"/>
                <a:cs typeface="Arial"/>
              </a:rPr>
              <a:t>Předimplementační</a:t>
            </a:r>
            <a:r>
              <a:rPr lang="cs-CZ" sz="2400" spc="-75" dirty="0">
                <a:solidFill>
                  <a:srgbClr val="707173"/>
                </a:solidFill>
                <a:latin typeface="Tw Cen MT" panose="020B0602020104020603" pitchFamily="34" charset="0"/>
                <a:cs typeface="Arial"/>
              </a:rPr>
              <a:t> analýza 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  <a:buClr>
                <a:srgbClr val="E44E96"/>
              </a:buClr>
              <a:tabLst>
                <a:tab pos="240665" algn="l"/>
              </a:tabLst>
            </a:pPr>
            <a:r>
              <a:rPr lang="cs-CZ" sz="2400" spc="-75" dirty="0">
                <a:solidFill>
                  <a:srgbClr val="707173"/>
                </a:solidFill>
                <a:latin typeface="Tw Cen MT" panose="020B0602020104020603" pitchFamily="34" charset="0"/>
                <a:cs typeface="Arial"/>
              </a:rPr>
              <a:t>2. Technické řešení 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  <a:buClr>
                <a:srgbClr val="E44E96"/>
              </a:buClr>
              <a:tabLst>
                <a:tab pos="240665" algn="l"/>
              </a:tabLst>
            </a:pPr>
            <a:r>
              <a:rPr lang="cs-CZ" sz="2400" spc="-75" dirty="0">
                <a:solidFill>
                  <a:srgbClr val="707173"/>
                </a:solidFill>
                <a:latin typeface="Tw Cen MT" panose="020B0602020104020603" pitchFamily="34" charset="0"/>
                <a:cs typeface="Arial"/>
              </a:rPr>
              <a:t>3. Instalace </a:t>
            </a:r>
            <a:r>
              <a:rPr lang="cs-CZ" sz="2400" spc="-75" dirty="0" err="1">
                <a:solidFill>
                  <a:srgbClr val="707173"/>
                </a:solidFill>
                <a:latin typeface="Tw Cen MT" panose="020B0602020104020603" pitchFamily="34" charset="0"/>
                <a:cs typeface="Arial"/>
              </a:rPr>
              <a:t>CyberControl</a:t>
            </a:r>
            <a:r>
              <a:rPr lang="cs-CZ" sz="2400" spc="-75" dirty="0">
                <a:solidFill>
                  <a:srgbClr val="707173"/>
                </a:solidFill>
                <a:latin typeface="Tw Cen MT" panose="020B0602020104020603" pitchFamily="34" charset="0"/>
                <a:cs typeface="Arial"/>
              </a:rPr>
              <a:t> do Vaší sítě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  <a:buClr>
                <a:srgbClr val="E44E96"/>
              </a:buClr>
              <a:tabLst>
                <a:tab pos="240665" algn="l"/>
              </a:tabLst>
            </a:pPr>
            <a:r>
              <a:rPr lang="cs-CZ" sz="2400" spc="-75" dirty="0">
                <a:solidFill>
                  <a:srgbClr val="707173"/>
                </a:solidFill>
                <a:latin typeface="Tw Cen MT" panose="020B0602020104020603" pitchFamily="34" charset="0"/>
                <a:cs typeface="Arial"/>
              </a:rPr>
              <a:t> 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  <a:buClr>
                <a:srgbClr val="E44E96"/>
              </a:buClr>
              <a:tabLst>
                <a:tab pos="240665" algn="l"/>
              </a:tabLst>
            </a:pPr>
            <a:r>
              <a:rPr lang="cs-CZ" sz="2400" spc="-75" dirty="0">
                <a:solidFill>
                  <a:srgbClr val="707173"/>
                </a:solidFill>
                <a:latin typeface="Tw Cen MT" panose="020B0602020104020603" pitchFamily="34" charset="0"/>
                <a:cs typeface="Arial"/>
              </a:rPr>
              <a:t>Zprovoznění služby do 3 týdnů 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  <a:buClr>
                <a:srgbClr val="E44E96"/>
              </a:buClr>
              <a:tabLst>
                <a:tab pos="240665" algn="l"/>
              </a:tabLst>
            </a:pPr>
            <a:endParaRPr lang="cs-CZ" sz="2400" spc="-75" dirty="0">
              <a:solidFill>
                <a:srgbClr val="707173"/>
              </a:solidFill>
              <a:latin typeface="Tw Cen MT" panose="020B0602020104020603" pitchFamily="34" charset="0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  <a:buClr>
                <a:srgbClr val="E44E96"/>
              </a:buClr>
              <a:tabLst>
                <a:tab pos="240665" algn="l"/>
              </a:tabLst>
            </a:pPr>
            <a:r>
              <a:rPr lang="cs-CZ" sz="2400" spc="-75" dirty="0">
                <a:solidFill>
                  <a:srgbClr val="707173"/>
                </a:solidFill>
                <a:latin typeface="Tw Cen MT" panose="020B0602020104020603" pitchFamily="34" charset="0"/>
                <a:cs typeface="Arial"/>
              </a:rPr>
              <a:t>Záznam logů  aktivní ihned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  <a:buClr>
                <a:srgbClr val="E44E96"/>
              </a:buClr>
              <a:tabLst>
                <a:tab pos="240665" algn="l"/>
              </a:tabLst>
            </a:pPr>
            <a:r>
              <a:rPr lang="cs-CZ" sz="2400" spc="-75" dirty="0" err="1">
                <a:solidFill>
                  <a:srgbClr val="707173"/>
                </a:solidFill>
                <a:latin typeface="Tw Cen MT" panose="020B0602020104020603" pitchFamily="34" charset="0"/>
                <a:cs typeface="Arial"/>
              </a:rPr>
              <a:t>Bezp</a:t>
            </a:r>
            <a:r>
              <a:rPr lang="cs-CZ" sz="2400" spc="-75" dirty="0">
                <a:solidFill>
                  <a:srgbClr val="707173"/>
                </a:solidFill>
                <a:latin typeface="Tw Cen MT" panose="020B0602020104020603" pitchFamily="34" charset="0"/>
                <a:cs typeface="Arial"/>
              </a:rPr>
              <a:t>. monitoring do 4 týdnů 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  <a:buClr>
                <a:srgbClr val="E44E96"/>
              </a:buClr>
              <a:tabLst>
                <a:tab pos="240665" algn="l"/>
              </a:tabLst>
            </a:pPr>
            <a:r>
              <a:rPr lang="cs-CZ" sz="2400" spc="-75" dirty="0">
                <a:solidFill>
                  <a:srgbClr val="707173"/>
                </a:solidFill>
                <a:latin typeface="Tw Cen MT" panose="020B0602020104020603" pitchFamily="34" charset="0"/>
                <a:cs typeface="Arial"/>
              </a:rPr>
              <a:t>( první týdny rozpoznává síť) </a:t>
            </a:r>
          </a:p>
          <a:p>
            <a:pPr marL="240665" indent="-227965">
              <a:lnSpc>
                <a:spcPct val="100000"/>
              </a:lnSpc>
              <a:spcBef>
                <a:spcPts val="100"/>
              </a:spcBef>
              <a:buClr>
                <a:srgbClr val="E44E96"/>
              </a:buClr>
              <a:buChar char="•"/>
              <a:tabLst>
                <a:tab pos="240665" algn="l"/>
              </a:tabLst>
            </a:pPr>
            <a:endParaRPr lang="cs-CZ" sz="2800" spc="-75" dirty="0">
              <a:solidFill>
                <a:srgbClr val="707173"/>
              </a:solidFill>
              <a:latin typeface="Tw Cen MT" panose="020B0602020104020603" pitchFamily="34" charset="0"/>
              <a:cs typeface="Arial"/>
            </a:endParaRPr>
          </a:p>
          <a:p>
            <a:pPr marL="12700">
              <a:spcBef>
                <a:spcPts val="100"/>
              </a:spcBef>
              <a:buClr>
                <a:srgbClr val="E44E96"/>
              </a:buClr>
              <a:tabLst>
                <a:tab pos="240665" algn="l"/>
              </a:tabLst>
            </a:pPr>
            <a:endParaRPr lang="cs-CZ" sz="2800" spc="-75" dirty="0">
              <a:solidFill>
                <a:srgbClr val="707173"/>
              </a:solidFill>
              <a:latin typeface="Tw Cen MT" panose="020B0602020104020603" pitchFamily="34" charset="0"/>
              <a:cs typeface="Arial"/>
            </a:endParaRPr>
          </a:p>
          <a:p>
            <a:pPr marL="698500" marR="379730" lvl="1" indent="-228600">
              <a:lnSpc>
                <a:spcPts val="2590"/>
              </a:lnSpc>
              <a:buClr>
                <a:srgbClr val="E44E96"/>
              </a:buClr>
              <a:buChar char="•"/>
              <a:tabLst>
                <a:tab pos="698500" algn="l"/>
              </a:tabLst>
            </a:pPr>
            <a:endParaRPr lang="cs-CZ" sz="2400" dirty="0">
              <a:latin typeface="Tw Cen MT" panose="020B0602020104020603" pitchFamily="34" charset="0"/>
              <a:cs typeface="Arial"/>
            </a:endParaRPr>
          </a:p>
        </p:txBody>
      </p:sp>
      <p:pic>
        <p:nvPicPr>
          <p:cNvPr id="6" name="Obrázek 5" descr="Obsah obrázku text, Písmo, Grafika, logo&#10;&#10;Obsah vygenerovaný umělou inteligencí může být nesprávný.">
            <a:extLst>
              <a:ext uri="{FF2B5EF4-FFF2-40B4-BE49-F238E27FC236}">
                <a16:creationId xmlns:a16="http://schemas.microsoft.com/office/drawing/2014/main" id="{B88320EA-8778-2D14-7DEC-75F8E93C9D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2600" y="304800"/>
            <a:ext cx="2582951" cy="1698263"/>
          </a:xfrm>
          <a:prstGeom prst="rect">
            <a:avLst/>
          </a:prstGeom>
        </p:spPr>
      </p:pic>
      <p:pic>
        <p:nvPicPr>
          <p:cNvPr id="4" name="Obrázek 3" descr="Obsah obrázku text, Písmo, Grafika, logo&#10;&#10;Obsah vygenerovaný umělou inteligencí může být nesprávný.">
            <a:extLst>
              <a:ext uri="{FF2B5EF4-FFF2-40B4-BE49-F238E27FC236}">
                <a16:creationId xmlns:a16="http://schemas.microsoft.com/office/drawing/2014/main" id="{D7D0AFC7-F506-5EF7-282D-EE537D3C2A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3660" y="283742"/>
            <a:ext cx="2582951" cy="1698263"/>
          </a:xfrm>
          <a:prstGeom prst="rect">
            <a:avLst/>
          </a:prstGeom>
        </p:spPr>
      </p:pic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3FED4C1-390D-9A0C-9F61-8BB195CB589D}"/>
              </a:ext>
            </a:extLst>
          </p:cNvPr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cs-CZ"/>
              <a:t>www.cybercontrol.io</a:t>
            </a:r>
          </a:p>
        </p:txBody>
      </p:sp>
      <p:pic>
        <p:nvPicPr>
          <p:cNvPr id="9" name="Grafický objekt 8">
            <a:extLst>
              <a:ext uri="{FF2B5EF4-FFF2-40B4-BE49-F238E27FC236}">
                <a16:creationId xmlns:a16="http://schemas.microsoft.com/office/drawing/2014/main" id="{E9A3B36C-03A3-D49F-07B3-B3EA317210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15135" y="1633795"/>
            <a:ext cx="4324265" cy="4168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00989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D35A00-6D1D-EE78-264F-5E6EE1466A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12E22BA3-7408-A1D5-0EF2-90974D19E15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16938" y="611124"/>
            <a:ext cx="7617461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cs-CZ" dirty="0"/>
              <a:t> Vzorová kalkulace </a:t>
            </a:r>
            <a:endParaRPr lang="cs-CZ" spc="-35" dirty="0"/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C707DD3B-CE49-83C1-0822-7D25EEF94913}"/>
              </a:ext>
            </a:extLst>
          </p:cNvPr>
          <p:cNvSpPr txBox="1"/>
          <p:nvPr/>
        </p:nvSpPr>
        <p:spPr>
          <a:xfrm>
            <a:off x="916939" y="1777491"/>
            <a:ext cx="10589261" cy="64350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100"/>
              </a:spcBef>
              <a:buClr>
                <a:srgbClr val="E44E96"/>
              </a:buClr>
              <a:buChar char="•"/>
              <a:tabLst>
                <a:tab pos="240665" algn="l"/>
              </a:tabLst>
            </a:pPr>
            <a:endParaRPr lang="cs-CZ" sz="2800" spc="-75" dirty="0">
              <a:solidFill>
                <a:srgbClr val="707173"/>
              </a:solidFill>
              <a:latin typeface="Tw Cen MT" panose="020B0602020104020603" pitchFamily="34" charset="0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  <a:buClr>
                <a:srgbClr val="E44E96"/>
              </a:buClr>
              <a:tabLst>
                <a:tab pos="240665" algn="l"/>
              </a:tabLst>
            </a:pPr>
            <a:r>
              <a:rPr lang="cs-CZ" sz="2400" spc="-75" dirty="0">
                <a:solidFill>
                  <a:srgbClr val="707173"/>
                </a:solidFill>
                <a:latin typeface="Tw Cen MT" panose="020B0602020104020603" pitchFamily="34" charset="0"/>
                <a:cs typeface="Arial"/>
              </a:rPr>
              <a:t>Příklad: Obchodní firma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  <a:buClr>
                <a:srgbClr val="E44E96"/>
              </a:buClr>
              <a:tabLst>
                <a:tab pos="240665" algn="l"/>
              </a:tabLst>
            </a:pPr>
            <a:r>
              <a:rPr lang="cs-CZ" sz="2400" spc="-75" dirty="0">
                <a:solidFill>
                  <a:srgbClr val="707173"/>
                </a:solidFill>
                <a:latin typeface="Tw Cen MT" panose="020B0602020104020603" pitchFamily="34" charset="0"/>
                <a:cs typeface="Arial"/>
              </a:rPr>
              <a:t>		  80 zaměstnanců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  <a:buClr>
                <a:srgbClr val="E44E96"/>
              </a:buClr>
              <a:tabLst>
                <a:tab pos="240665" algn="l"/>
              </a:tabLst>
            </a:pPr>
            <a:r>
              <a:rPr lang="cs-CZ" sz="2400" spc="-75" dirty="0">
                <a:solidFill>
                  <a:srgbClr val="707173"/>
                </a:solidFill>
                <a:latin typeface="Tw Cen MT" panose="020B0602020104020603" pitchFamily="34" charset="0"/>
                <a:cs typeface="Arial"/>
              </a:rPr>
              <a:t>		  1 centrála, bez pobočky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  <a:buClr>
                <a:srgbClr val="E44E96"/>
              </a:buClr>
              <a:tabLst>
                <a:tab pos="240665" algn="l"/>
              </a:tabLst>
            </a:pPr>
            <a:r>
              <a:rPr lang="cs-CZ" sz="2400" spc="-75" dirty="0">
                <a:solidFill>
                  <a:srgbClr val="707173"/>
                </a:solidFill>
                <a:latin typeface="Tw Cen MT" panose="020B0602020104020603" pitchFamily="34" charset="0"/>
                <a:cs typeface="Arial"/>
              </a:rPr>
              <a:t>		  smlouva na 36 </a:t>
            </a:r>
            <a:r>
              <a:rPr lang="cs-CZ" sz="2400" spc="-75" dirty="0" err="1">
                <a:solidFill>
                  <a:srgbClr val="707173"/>
                </a:solidFill>
                <a:latin typeface="Tw Cen MT" panose="020B0602020104020603" pitchFamily="34" charset="0"/>
                <a:cs typeface="Arial"/>
              </a:rPr>
              <a:t>měs</a:t>
            </a:r>
            <a:r>
              <a:rPr lang="cs-CZ" sz="2400" spc="-75" dirty="0">
                <a:solidFill>
                  <a:srgbClr val="707173"/>
                </a:solidFill>
                <a:latin typeface="Tw Cen MT" panose="020B0602020104020603" pitchFamily="34" charset="0"/>
                <a:cs typeface="Arial"/>
              </a:rPr>
              <a:t>.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  <a:buClr>
                <a:srgbClr val="E44E96"/>
              </a:buClr>
              <a:tabLst>
                <a:tab pos="240665" algn="l"/>
              </a:tabLst>
            </a:pPr>
            <a:endParaRPr lang="cs-CZ" sz="2400" spc="-75" dirty="0">
              <a:solidFill>
                <a:srgbClr val="707173"/>
              </a:solidFill>
              <a:latin typeface="Tw Cen MT" panose="020B0602020104020603" pitchFamily="34" charset="0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  <a:buClr>
                <a:srgbClr val="E44E96"/>
              </a:buClr>
              <a:tabLst>
                <a:tab pos="240665" algn="l"/>
              </a:tabLst>
            </a:pPr>
            <a:r>
              <a:rPr lang="cs-CZ" sz="2400" spc="-75" dirty="0">
                <a:solidFill>
                  <a:srgbClr val="707173"/>
                </a:solidFill>
                <a:latin typeface="Tw Cen MT" panose="020B0602020104020603" pitchFamily="34" charset="0"/>
                <a:cs typeface="Arial"/>
              </a:rPr>
              <a:t>		síťový monitoring pro 200 IP adres:  	</a:t>
            </a:r>
            <a:r>
              <a:rPr lang="cs-CZ" sz="2400" spc="-75" dirty="0" err="1">
                <a:solidFill>
                  <a:srgbClr val="707173"/>
                </a:solidFill>
                <a:latin typeface="Tw Cen MT" panose="020B0602020104020603" pitchFamily="34" charset="0"/>
                <a:cs typeface="Arial"/>
              </a:rPr>
              <a:t>měs</a:t>
            </a:r>
            <a:r>
              <a:rPr lang="cs-CZ" sz="2400" spc="-75" dirty="0">
                <a:solidFill>
                  <a:srgbClr val="707173"/>
                </a:solidFill>
                <a:latin typeface="Tw Cen MT" panose="020B0602020104020603" pitchFamily="34" charset="0"/>
                <a:cs typeface="Arial"/>
              </a:rPr>
              <a:t>. paušál 17 456,- 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  <a:buClr>
                <a:srgbClr val="E44E96"/>
              </a:buClr>
              <a:tabLst>
                <a:tab pos="240665" algn="l"/>
              </a:tabLst>
            </a:pPr>
            <a:r>
              <a:rPr lang="cs-CZ" sz="2400" dirty="0"/>
              <a:t>		</a:t>
            </a:r>
            <a:r>
              <a:rPr lang="cs-CZ" sz="2400" spc="-75" dirty="0">
                <a:solidFill>
                  <a:srgbClr val="707173"/>
                </a:solidFill>
                <a:latin typeface="Tw Cen MT" panose="020B0602020104020603" pitchFamily="34" charset="0"/>
                <a:cs typeface="Arial"/>
              </a:rPr>
              <a:t>log management pro 200 EPS:  	</a:t>
            </a:r>
            <a:r>
              <a:rPr lang="cs-CZ" sz="2400" spc="-75" dirty="0" err="1">
                <a:solidFill>
                  <a:srgbClr val="707173"/>
                </a:solidFill>
                <a:latin typeface="Tw Cen MT" panose="020B0602020104020603" pitchFamily="34" charset="0"/>
                <a:cs typeface="Arial"/>
              </a:rPr>
              <a:t>měs</a:t>
            </a:r>
            <a:r>
              <a:rPr lang="cs-CZ" sz="2400" spc="-75" dirty="0">
                <a:solidFill>
                  <a:srgbClr val="707173"/>
                </a:solidFill>
                <a:latin typeface="Tw Cen MT" panose="020B0602020104020603" pitchFamily="34" charset="0"/>
                <a:cs typeface="Arial"/>
              </a:rPr>
              <a:t>. paušál 17 483,- 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  <a:buClr>
                <a:srgbClr val="E44E96"/>
              </a:buClr>
              <a:tabLst>
                <a:tab pos="240665" algn="l"/>
              </a:tabLst>
            </a:pPr>
            <a:r>
              <a:rPr lang="cs-CZ" sz="2400" spc="-75" dirty="0">
                <a:solidFill>
                  <a:srgbClr val="707173"/>
                </a:solidFill>
                <a:latin typeface="Tw Cen MT" panose="020B0602020104020603" pitchFamily="34" charset="0"/>
                <a:cs typeface="Arial"/>
              </a:rPr>
              <a:t>	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  <a:buClr>
                <a:srgbClr val="E44E96"/>
              </a:buClr>
              <a:tabLst>
                <a:tab pos="240665" algn="l"/>
              </a:tabLst>
            </a:pPr>
            <a:r>
              <a:rPr lang="cs-CZ" sz="2400" spc="-75" dirty="0">
                <a:solidFill>
                  <a:srgbClr val="707173"/>
                </a:solidFill>
                <a:latin typeface="Tw Cen MT" panose="020B0602020104020603" pitchFamily="34" charset="0"/>
                <a:cs typeface="Arial"/>
              </a:rPr>
              <a:t>		Celkem měsíční náklad </a:t>
            </a:r>
            <a:r>
              <a:rPr lang="cs-CZ" sz="2400" spc="-75" dirty="0" err="1">
                <a:solidFill>
                  <a:srgbClr val="707173"/>
                </a:solidFill>
                <a:latin typeface="Tw Cen MT" panose="020B0602020104020603" pitchFamily="34" charset="0"/>
                <a:cs typeface="Arial"/>
              </a:rPr>
              <a:t>CyberControl</a:t>
            </a:r>
            <a:r>
              <a:rPr lang="cs-CZ" sz="2400" spc="-75" dirty="0">
                <a:solidFill>
                  <a:srgbClr val="707173"/>
                </a:solidFill>
                <a:latin typeface="Tw Cen MT" panose="020B0602020104020603" pitchFamily="34" charset="0"/>
                <a:cs typeface="Arial"/>
              </a:rPr>
              <a:t>: 	          34 939,- 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  <a:buClr>
                <a:srgbClr val="E44E96"/>
              </a:buClr>
              <a:tabLst>
                <a:tab pos="240665" algn="l"/>
              </a:tabLst>
            </a:pPr>
            <a:endParaRPr lang="cs-CZ" sz="2800" spc="-75" dirty="0">
              <a:solidFill>
                <a:srgbClr val="707173"/>
              </a:solidFill>
              <a:latin typeface="Tw Cen MT" panose="020B0602020104020603" pitchFamily="34" charset="0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  <a:buClr>
                <a:srgbClr val="E44E96"/>
              </a:buClr>
              <a:tabLst>
                <a:tab pos="240665" algn="l"/>
              </a:tabLst>
            </a:pPr>
            <a:r>
              <a:rPr lang="cs-CZ" sz="2800" spc="-75" dirty="0">
                <a:solidFill>
                  <a:srgbClr val="707173"/>
                </a:solidFill>
                <a:latin typeface="Tw Cen MT" panose="020B0602020104020603" pitchFamily="34" charset="0"/>
                <a:cs typeface="Arial"/>
              </a:rPr>
              <a:t> 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  <a:buClr>
                <a:srgbClr val="E44E96"/>
              </a:buClr>
              <a:tabLst>
                <a:tab pos="240665" algn="l"/>
              </a:tabLst>
            </a:pPr>
            <a:r>
              <a:rPr lang="cs-CZ" sz="2800" spc="-75" dirty="0">
                <a:solidFill>
                  <a:srgbClr val="707173"/>
                </a:solidFill>
                <a:latin typeface="Tw Cen MT" panose="020B0602020104020603" pitchFamily="34" charset="0"/>
                <a:cs typeface="Arial"/>
              </a:rPr>
              <a:t>	</a:t>
            </a:r>
          </a:p>
          <a:p>
            <a:pPr marL="240665" indent="-227965">
              <a:lnSpc>
                <a:spcPct val="100000"/>
              </a:lnSpc>
              <a:spcBef>
                <a:spcPts val="100"/>
              </a:spcBef>
              <a:buClr>
                <a:srgbClr val="E44E96"/>
              </a:buClr>
              <a:buChar char="•"/>
              <a:tabLst>
                <a:tab pos="240665" algn="l"/>
              </a:tabLst>
            </a:pPr>
            <a:endParaRPr lang="cs-CZ" sz="2800" spc="-75" dirty="0">
              <a:solidFill>
                <a:srgbClr val="707173"/>
              </a:solidFill>
              <a:latin typeface="Tw Cen MT" panose="020B0602020104020603" pitchFamily="34" charset="0"/>
              <a:cs typeface="Arial"/>
            </a:endParaRPr>
          </a:p>
          <a:p>
            <a:pPr marL="12700">
              <a:spcBef>
                <a:spcPts val="100"/>
              </a:spcBef>
              <a:buClr>
                <a:srgbClr val="E44E96"/>
              </a:buClr>
              <a:tabLst>
                <a:tab pos="240665" algn="l"/>
              </a:tabLst>
            </a:pPr>
            <a:endParaRPr lang="cs-CZ" sz="2800" spc="-75" dirty="0">
              <a:solidFill>
                <a:srgbClr val="707173"/>
              </a:solidFill>
              <a:latin typeface="Tw Cen MT" panose="020B0602020104020603" pitchFamily="34" charset="0"/>
              <a:cs typeface="Arial"/>
            </a:endParaRPr>
          </a:p>
          <a:p>
            <a:pPr marL="698500" marR="379730" lvl="1" indent="-228600">
              <a:lnSpc>
                <a:spcPts val="2590"/>
              </a:lnSpc>
              <a:buClr>
                <a:srgbClr val="E44E96"/>
              </a:buClr>
              <a:buChar char="•"/>
              <a:tabLst>
                <a:tab pos="698500" algn="l"/>
              </a:tabLst>
            </a:pPr>
            <a:endParaRPr lang="cs-CZ" sz="2400" dirty="0">
              <a:latin typeface="Tw Cen MT" panose="020B0602020104020603" pitchFamily="34" charset="0"/>
              <a:cs typeface="Arial"/>
            </a:endParaRPr>
          </a:p>
        </p:txBody>
      </p:sp>
      <p:pic>
        <p:nvPicPr>
          <p:cNvPr id="6" name="Obrázek 5" descr="Obsah obrázku text, Písmo, Grafika, logo&#10;&#10;Obsah vygenerovaný umělou inteligencí může být nesprávný.">
            <a:extLst>
              <a:ext uri="{FF2B5EF4-FFF2-40B4-BE49-F238E27FC236}">
                <a16:creationId xmlns:a16="http://schemas.microsoft.com/office/drawing/2014/main" id="{6BC41E10-3978-0AB0-526D-99D09DCEA4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2600" y="304800"/>
            <a:ext cx="2582951" cy="1698263"/>
          </a:xfrm>
          <a:prstGeom prst="rect">
            <a:avLst/>
          </a:prstGeom>
        </p:spPr>
      </p:pic>
      <p:pic>
        <p:nvPicPr>
          <p:cNvPr id="4" name="Obrázek 3" descr="Obsah obrázku text, Písmo, Grafika, logo&#10;&#10;Obsah vygenerovaný umělou inteligencí může být nesprávný.">
            <a:extLst>
              <a:ext uri="{FF2B5EF4-FFF2-40B4-BE49-F238E27FC236}">
                <a16:creationId xmlns:a16="http://schemas.microsoft.com/office/drawing/2014/main" id="{38CB8A25-D069-7B80-596A-C256B5FDE4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3660" y="283742"/>
            <a:ext cx="2582951" cy="1698263"/>
          </a:xfrm>
          <a:prstGeom prst="rect">
            <a:avLst/>
          </a:prstGeom>
        </p:spPr>
      </p:pic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DF37D9B-F9A0-F208-DE12-DA43ED10B81B}"/>
              </a:ext>
            </a:extLst>
          </p:cNvPr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cs-CZ"/>
              <a:t>www.cybercontrol.io</a:t>
            </a:r>
          </a:p>
        </p:txBody>
      </p:sp>
    </p:spTree>
    <p:extLst>
      <p:ext uri="{BB962C8B-B14F-4D97-AF65-F5344CB8AC3E}">
        <p14:creationId xmlns:p14="http://schemas.microsoft.com/office/powerpoint/2010/main" val="1111476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12A8A7-7449-4693-3355-0F96891B92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598DA1DF-CEFA-6F0C-F770-7F7122FFE36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16938" y="611124"/>
            <a:ext cx="7617461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cs-CZ" dirty="0"/>
              <a:t> </a:t>
            </a:r>
            <a:r>
              <a:rPr lang="cs-CZ" dirty="0" err="1"/>
              <a:t>CyberControl</a:t>
            </a:r>
            <a:endParaRPr lang="cs-CZ" spc="-35" dirty="0"/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772EA167-E196-5BB2-2122-1B19D3DAD9A4}"/>
              </a:ext>
            </a:extLst>
          </p:cNvPr>
          <p:cNvSpPr txBox="1"/>
          <p:nvPr/>
        </p:nvSpPr>
        <p:spPr>
          <a:xfrm>
            <a:off x="916939" y="1777491"/>
            <a:ext cx="9898380" cy="64581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marR="379730" lvl="1">
              <a:lnSpc>
                <a:spcPts val="2590"/>
              </a:lnSpc>
              <a:buClr>
                <a:srgbClr val="E44E96"/>
              </a:buClr>
              <a:tabLst>
                <a:tab pos="698500" algn="l"/>
              </a:tabLst>
            </a:pPr>
            <a:endParaRPr lang="cs-CZ" sz="2800" spc="-75" dirty="0">
              <a:solidFill>
                <a:srgbClr val="707173"/>
              </a:solidFill>
              <a:latin typeface="Tw Cen MT" panose="020B0602020104020603" pitchFamily="34" charset="0"/>
              <a:cs typeface="Arial"/>
            </a:endParaRPr>
          </a:p>
          <a:p>
            <a:pPr marL="469900" marR="379730" lvl="1">
              <a:lnSpc>
                <a:spcPts val="2590"/>
              </a:lnSpc>
              <a:buClr>
                <a:srgbClr val="E44E96"/>
              </a:buClr>
              <a:tabLst>
                <a:tab pos="698500" algn="l"/>
              </a:tabLst>
            </a:pPr>
            <a:r>
              <a:rPr lang="cs-CZ" sz="2800" spc="-75" dirty="0">
                <a:solidFill>
                  <a:srgbClr val="707173"/>
                </a:solidFill>
                <a:latin typeface="Tw Cen MT" panose="020B0602020104020603" pitchFamily="34" charset="0"/>
                <a:cs typeface="Arial"/>
              </a:rPr>
              <a:t>Děkujeme za pozornost </a:t>
            </a:r>
          </a:p>
          <a:p>
            <a:pPr marL="469900" marR="379730" lvl="1">
              <a:lnSpc>
                <a:spcPts val="2590"/>
              </a:lnSpc>
              <a:buClr>
                <a:srgbClr val="E44E96"/>
              </a:buClr>
              <a:tabLst>
                <a:tab pos="698500" algn="l"/>
              </a:tabLst>
            </a:pPr>
            <a:endParaRPr lang="cs-CZ" sz="2800" spc="-75" dirty="0">
              <a:solidFill>
                <a:srgbClr val="707173"/>
              </a:solidFill>
              <a:latin typeface="Tw Cen MT" panose="020B0602020104020603" pitchFamily="34" charset="0"/>
              <a:cs typeface="Arial"/>
            </a:endParaRPr>
          </a:p>
          <a:p>
            <a:pPr marL="469900" marR="379730" lvl="1">
              <a:lnSpc>
                <a:spcPts val="2590"/>
              </a:lnSpc>
              <a:buClr>
                <a:srgbClr val="E44E96"/>
              </a:buClr>
              <a:tabLst>
                <a:tab pos="698500" algn="l"/>
              </a:tabLst>
            </a:pPr>
            <a:endParaRPr lang="cs-CZ" sz="2800" spc="-75" dirty="0">
              <a:solidFill>
                <a:srgbClr val="707173"/>
              </a:solidFill>
              <a:latin typeface="Tw Cen MT" panose="020B0602020104020603" pitchFamily="34" charset="0"/>
              <a:cs typeface="Arial"/>
            </a:endParaRPr>
          </a:p>
          <a:p>
            <a:pPr marL="469900" marR="379730" lvl="1">
              <a:lnSpc>
                <a:spcPts val="2590"/>
              </a:lnSpc>
              <a:buClr>
                <a:srgbClr val="E44E96"/>
              </a:buClr>
              <a:tabLst>
                <a:tab pos="698500" algn="l"/>
              </a:tabLst>
            </a:pPr>
            <a:r>
              <a:rPr lang="cs-CZ" sz="2800" spc="-75" dirty="0">
                <a:solidFill>
                  <a:srgbClr val="707173"/>
                </a:solidFill>
                <a:latin typeface="Tw Cen MT" panose="020B0602020104020603" pitchFamily="34" charset="0"/>
                <a:cs typeface="Arial"/>
              </a:rPr>
              <a:t>Navštivte naše web stránky pro více informací </a:t>
            </a:r>
          </a:p>
          <a:p>
            <a:pPr marL="469900" marR="379730" lvl="1">
              <a:lnSpc>
                <a:spcPts val="2590"/>
              </a:lnSpc>
              <a:buClr>
                <a:srgbClr val="E44E96"/>
              </a:buClr>
              <a:tabLst>
                <a:tab pos="698500" algn="l"/>
              </a:tabLst>
            </a:pPr>
            <a:endParaRPr lang="cs-CZ" sz="2800" spc="-75" dirty="0">
              <a:solidFill>
                <a:srgbClr val="707173"/>
              </a:solidFill>
              <a:latin typeface="Tw Cen MT" panose="020B0602020104020603" pitchFamily="34" charset="0"/>
              <a:cs typeface="Arial"/>
            </a:endParaRPr>
          </a:p>
          <a:p>
            <a:pPr marL="469900" marR="379730" lvl="1">
              <a:lnSpc>
                <a:spcPts val="2590"/>
              </a:lnSpc>
              <a:buClr>
                <a:srgbClr val="E44E96"/>
              </a:buClr>
              <a:tabLst>
                <a:tab pos="698500" algn="l"/>
              </a:tabLst>
            </a:pPr>
            <a:r>
              <a:rPr lang="cs-CZ" sz="2800" spc="-75" dirty="0">
                <a:solidFill>
                  <a:srgbClr val="707173"/>
                </a:solidFill>
                <a:latin typeface="Tw Cen MT" panose="020B0602020104020603" pitchFamily="34" charset="0"/>
                <a:cs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www.cybercontrol.io</a:t>
            </a:r>
            <a:r>
              <a:rPr lang="cs-CZ" sz="2800" spc="-75" dirty="0">
                <a:solidFill>
                  <a:srgbClr val="707173"/>
                </a:solidFill>
                <a:latin typeface="Tw Cen MT" panose="020B0602020104020603" pitchFamily="34" charset="0"/>
                <a:cs typeface="Arial"/>
              </a:rPr>
              <a:t> </a:t>
            </a:r>
          </a:p>
          <a:p>
            <a:pPr marL="469900" marR="379730" lvl="1">
              <a:lnSpc>
                <a:spcPts val="2590"/>
              </a:lnSpc>
              <a:buClr>
                <a:srgbClr val="E44E96"/>
              </a:buClr>
              <a:tabLst>
                <a:tab pos="698500" algn="l"/>
              </a:tabLst>
            </a:pPr>
            <a:endParaRPr lang="cs-CZ" sz="2800" spc="-75" dirty="0">
              <a:solidFill>
                <a:srgbClr val="707173"/>
              </a:solidFill>
              <a:latin typeface="Tw Cen MT" panose="020B0602020104020603" pitchFamily="34" charset="0"/>
              <a:cs typeface="Arial"/>
            </a:endParaRPr>
          </a:p>
          <a:p>
            <a:pPr marL="469900" marR="379730" lvl="1">
              <a:lnSpc>
                <a:spcPts val="2590"/>
              </a:lnSpc>
              <a:buClr>
                <a:srgbClr val="E44E96"/>
              </a:buClr>
              <a:tabLst>
                <a:tab pos="698500" algn="l"/>
              </a:tabLst>
            </a:pPr>
            <a:r>
              <a:rPr lang="cs-CZ" sz="2800" spc="-75" dirty="0">
                <a:solidFill>
                  <a:srgbClr val="707173"/>
                </a:solidFill>
                <a:latin typeface="Tw Cen MT" panose="020B0602020104020603" pitchFamily="34" charset="0"/>
                <a:cs typeface="Arial"/>
              </a:rPr>
              <a:t>Anna Židlická</a:t>
            </a:r>
          </a:p>
          <a:p>
            <a:pPr marL="469900" marR="379730" lvl="1">
              <a:lnSpc>
                <a:spcPts val="2590"/>
              </a:lnSpc>
              <a:buClr>
                <a:srgbClr val="E44E96"/>
              </a:buClr>
              <a:tabLst>
                <a:tab pos="698500" algn="l"/>
              </a:tabLst>
            </a:pPr>
            <a:endParaRPr lang="cs-CZ" sz="2800" spc="-75" dirty="0">
              <a:solidFill>
                <a:srgbClr val="707173"/>
              </a:solidFill>
              <a:latin typeface="Tw Cen MT" panose="020B0602020104020603" pitchFamily="34" charset="0"/>
              <a:cs typeface="Arial"/>
            </a:endParaRPr>
          </a:p>
          <a:p>
            <a:pPr marL="469900" marR="379730" lvl="1">
              <a:lnSpc>
                <a:spcPts val="2590"/>
              </a:lnSpc>
              <a:buClr>
                <a:srgbClr val="E44E96"/>
              </a:buClr>
              <a:tabLst>
                <a:tab pos="698500" algn="l"/>
              </a:tabLst>
            </a:pPr>
            <a:r>
              <a:rPr lang="cs-CZ" sz="2800" spc="-75" dirty="0">
                <a:solidFill>
                  <a:srgbClr val="707173"/>
                </a:solidFill>
                <a:latin typeface="Tw Cen MT" panose="020B0602020104020603" pitchFamily="34" charset="0"/>
                <a:cs typeface="Arial"/>
                <a:hlinkClick r:id="rId3"/>
              </a:rPr>
              <a:t>zidlicka@antesto.cz</a:t>
            </a:r>
            <a:r>
              <a:rPr lang="cs-CZ" sz="2800" spc="-75" dirty="0">
                <a:solidFill>
                  <a:srgbClr val="707173"/>
                </a:solidFill>
                <a:latin typeface="Tw Cen MT" panose="020B0602020104020603" pitchFamily="34" charset="0"/>
                <a:cs typeface="Arial"/>
              </a:rPr>
              <a:t> </a:t>
            </a:r>
          </a:p>
          <a:p>
            <a:pPr marL="469900" marR="379730" lvl="1">
              <a:lnSpc>
                <a:spcPts val="2590"/>
              </a:lnSpc>
              <a:buClr>
                <a:srgbClr val="E44E96"/>
              </a:buClr>
              <a:tabLst>
                <a:tab pos="698500" algn="l"/>
              </a:tabLst>
            </a:pPr>
            <a:endParaRPr lang="cs-CZ" sz="2800" spc="-75" dirty="0">
              <a:solidFill>
                <a:srgbClr val="707173"/>
              </a:solidFill>
              <a:latin typeface="Tw Cen MT" panose="020B0602020104020603" pitchFamily="34" charset="0"/>
              <a:cs typeface="Arial"/>
            </a:endParaRPr>
          </a:p>
          <a:p>
            <a:pPr marL="469900" marR="379730" lvl="1">
              <a:lnSpc>
                <a:spcPts val="2590"/>
              </a:lnSpc>
              <a:buClr>
                <a:srgbClr val="E44E96"/>
              </a:buClr>
              <a:tabLst>
                <a:tab pos="698500" algn="l"/>
              </a:tabLst>
            </a:pPr>
            <a:r>
              <a:rPr lang="cs-CZ" sz="2800" spc="-75" dirty="0">
                <a:solidFill>
                  <a:srgbClr val="707173"/>
                </a:solidFill>
                <a:latin typeface="Tw Cen MT" panose="020B0602020104020603" pitchFamily="34" charset="0"/>
                <a:cs typeface="Arial"/>
              </a:rPr>
              <a:t>m: 723 870 560 </a:t>
            </a:r>
          </a:p>
          <a:p>
            <a:pPr marL="469900" marR="379730" lvl="1">
              <a:lnSpc>
                <a:spcPts val="2590"/>
              </a:lnSpc>
              <a:buClr>
                <a:srgbClr val="E44E96"/>
              </a:buClr>
              <a:tabLst>
                <a:tab pos="698500" algn="l"/>
              </a:tabLst>
            </a:pPr>
            <a:endParaRPr lang="cs-CZ" sz="2800" spc="-75" dirty="0">
              <a:solidFill>
                <a:srgbClr val="707173"/>
              </a:solidFill>
              <a:latin typeface="Tw Cen MT" panose="020B0602020104020603" pitchFamily="34" charset="0"/>
              <a:cs typeface="Arial"/>
            </a:endParaRPr>
          </a:p>
          <a:p>
            <a:pPr marL="469900" marR="379730" lvl="1">
              <a:lnSpc>
                <a:spcPts val="2590"/>
              </a:lnSpc>
              <a:buClr>
                <a:srgbClr val="E44E96"/>
              </a:buClr>
              <a:tabLst>
                <a:tab pos="698500" algn="l"/>
              </a:tabLst>
            </a:pPr>
            <a:endParaRPr lang="cs-CZ" sz="2800" spc="-75" dirty="0">
              <a:solidFill>
                <a:srgbClr val="707173"/>
              </a:solidFill>
              <a:latin typeface="Tw Cen MT" panose="020B0602020104020603" pitchFamily="34" charset="0"/>
              <a:cs typeface="Arial"/>
            </a:endParaRPr>
          </a:p>
          <a:p>
            <a:pPr marL="469900" marR="379730" lvl="1">
              <a:lnSpc>
                <a:spcPts val="2590"/>
              </a:lnSpc>
              <a:buClr>
                <a:srgbClr val="E44E96"/>
              </a:buClr>
              <a:tabLst>
                <a:tab pos="698500" algn="l"/>
              </a:tabLst>
            </a:pPr>
            <a:endParaRPr lang="cs-CZ" sz="2800" spc="-75" dirty="0">
              <a:solidFill>
                <a:srgbClr val="707173"/>
              </a:solidFill>
              <a:latin typeface="Tw Cen MT" panose="020B0602020104020603" pitchFamily="34" charset="0"/>
              <a:cs typeface="Arial"/>
            </a:endParaRPr>
          </a:p>
          <a:p>
            <a:pPr marL="469900" marR="379730" lvl="1">
              <a:lnSpc>
                <a:spcPts val="2590"/>
              </a:lnSpc>
              <a:buClr>
                <a:srgbClr val="E44E96"/>
              </a:buClr>
              <a:tabLst>
                <a:tab pos="698500" algn="l"/>
              </a:tabLst>
            </a:pPr>
            <a:endParaRPr lang="cs-CZ" sz="2800" spc="-75" dirty="0">
              <a:solidFill>
                <a:srgbClr val="707173"/>
              </a:solidFill>
              <a:latin typeface="Tw Cen MT" panose="020B0602020104020603" pitchFamily="34" charset="0"/>
              <a:cs typeface="Arial"/>
            </a:endParaRPr>
          </a:p>
          <a:p>
            <a:pPr marL="12700">
              <a:spcBef>
                <a:spcPts val="100"/>
              </a:spcBef>
              <a:buClr>
                <a:srgbClr val="E44E96"/>
              </a:buClr>
              <a:tabLst>
                <a:tab pos="240665" algn="l"/>
              </a:tabLst>
            </a:pPr>
            <a:endParaRPr lang="cs-CZ" sz="2800" spc="-75" dirty="0">
              <a:solidFill>
                <a:srgbClr val="707173"/>
              </a:solidFill>
              <a:latin typeface="Tw Cen MT" panose="020B0602020104020603" pitchFamily="34" charset="0"/>
              <a:cs typeface="Arial"/>
            </a:endParaRPr>
          </a:p>
          <a:p>
            <a:pPr marL="698500" marR="379730" lvl="1" indent="-228600">
              <a:lnSpc>
                <a:spcPts val="2590"/>
              </a:lnSpc>
              <a:buClr>
                <a:srgbClr val="E44E96"/>
              </a:buClr>
              <a:buChar char="•"/>
              <a:tabLst>
                <a:tab pos="698500" algn="l"/>
              </a:tabLst>
            </a:pPr>
            <a:endParaRPr lang="cs-CZ" sz="2400" dirty="0">
              <a:latin typeface="Tw Cen MT" panose="020B0602020104020603" pitchFamily="34" charset="0"/>
              <a:cs typeface="Arial"/>
            </a:endParaRPr>
          </a:p>
        </p:txBody>
      </p:sp>
      <p:pic>
        <p:nvPicPr>
          <p:cNvPr id="6" name="Obrázek 5" descr="Obsah obrázku text, Písmo, Grafika, logo&#10;&#10;Obsah vygenerovaný umělou inteligencí může být nesprávný.">
            <a:extLst>
              <a:ext uri="{FF2B5EF4-FFF2-40B4-BE49-F238E27FC236}">
                <a16:creationId xmlns:a16="http://schemas.microsoft.com/office/drawing/2014/main" id="{69C03B72-478E-796E-A757-B2F4885C7D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2600" y="304800"/>
            <a:ext cx="2582951" cy="1698263"/>
          </a:xfrm>
          <a:prstGeom prst="rect">
            <a:avLst/>
          </a:prstGeom>
        </p:spPr>
      </p:pic>
      <p:pic>
        <p:nvPicPr>
          <p:cNvPr id="4" name="Obrázek 3" descr="Obsah obrázku text, Písmo, Grafika, logo&#10;&#10;Obsah vygenerovaný umělou inteligencí může být nesprávný.">
            <a:extLst>
              <a:ext uri="{FF2B5EF4-FFF2-40B4-BE49-F238E27FC236}">
                <a16:creationId xmlns:a16="http://schemas.microsoft.com/office/drawing/2014/main" id="{1B77A620-8299-39B1-DEFF-82B834F364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3660" y="283742"/>
            <a:ext cx="2582951" cy="1698263"/>
          </a:xfrm>
          <a:prstGeom prst="rect">
            <a:avLst/>
          </a:prstGeom>
        </p:spPr>
      </p:pic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AC71090-373F-C869-7AB2-0AB21A903644}"/>
              </a:ext>
            </a:extLst>
          </p:cNvPr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cs-CZ"/>
              <a:t>www.cybercontrol.io</a:t>
            </a:r>
          </a:p>
        </p:txBody>
      </p:sp>
    </p:spTree>
    <p:extLst>
      <p:ext uri="{BB962C8B-B14F-4D97-AF65-F5344CB8AC3E}">
        <p14:creationId xmlns:p14="http://schemas.microsoft.com/office/powerpoint/2010/main" val="41264868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25276</TotalTime>
  <Words>442</Words>
  <Application>Microsoft Macintosh PowerPoint</Application>
  <PresentationFormat>Širokoúhlá obrazovka</PresentationFormat>
  <Paragraphs>114</Paragraphs>
  <Slides>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4" baseType="lpstr">
      <vt:lpstr>Aptos</vt:lpstr>
      <vt:lpstr>Arial</vt:lpstr>
      <vt:lpstr>Tw Cen MT</vt:lpstr>
      <vt:lpstr>Wingdings</vt:lpstr>
      <vt:lpstr>Office Theme</vt:lpstr>
      <vt:lpstr>Prezentace aplikace PowerPoint</vt:lpstr>
      <vt:lpstr>Co to je?</vt:lpstr>
      <vt:lpstr>Proč? </vt:lpstr>
      <vt:lpstr>Hlavní výhody</vt:lpstr>
      <vt:lpstr>Popis služby</vt:lpstr>
      <vt:lpstr>Popis služby</vt:lpstr>
      <vt:lpstr>CyberControl- jak funguje ? </vt:lpstr>
      <vt:lpstr> Vzorová kalkulace </vt:lpstr>
      <vt:lpstr> CyberControl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Představení společnosti</dc:title>
  <cp:lastModifiedBy>Anna Židlická</cp:lastModifiedBy>
  <cp:revision>26</cp:revision>
  <dcterms:created xsi:type="dcterms:W3CDTF">2023-11-06T10:24:27Z</dcterms:created>
  <dcterms:modified xsi:type="dcterms:W3CDTF">2025-05-29T08:02:10Z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2022-08-19T00:00:00Z</vt:filetime>
  </property>
  <property fmtid="{D5CDD505-2E9C-101B-9397-08002B2CF9AE}" pid="3" name="LastSaved">
    <vt:filetime>2023-11-06T00:00:00Z</vt:filetime>
  </property>
  <property fmtid="{D5CDD505-2E9C-101B-9397-08002B2CF9AE}" pid="4" name="Producer">
    <vt:lpwstr>macOS Verze 12.5.1 (sestava 21G83) Quartz PDFContext</vt:lpwstr>
  </property>
</Properties>
</file>