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68" r:id="rId5"/>
    <p:sldId id="269" r:id="rId6"/>
    <p:sldId id="270" r:id="rId7"/>
    <p:sldId id="271" r:id="rId8"/>
    <p:sldId id="275" r:id="rId9"/>
    <p:sldId id="273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0"/>
    <p:restoredTop sz="94712"/>
  </p:normalViewPr>
  <p:slideViewPr>
    <p:cSldViewPr>
      <p:cViewPr varScale="1">
        <p:scale>
          <a:sx n="141" d="100"/>
          <a:sy n="141" d="100"/>
        </p:scale>
        <p:origin x="2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4C9A-3D9B-1E40-B072-DF4A37DAB8A3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8FB37-5FA0-BE47-B22F-CFFC93301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44E9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071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4378-CAE8-314B-AA55-80EC2CF0BBB6}" type="datetime1">
              <a:rPr lang="cs-CZ" smtClean="0"/>
              <a:t>26.05.2025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4E9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071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1D60-AEB1-C744-BB32-0A16BD2BB180}" type="datetime1">
              <a:rPr lang="cs-CZ" smtClean="0"/>
              <a:t>26.05.2025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4E9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41" y="1691132"/>
            <a:ext cx="3983990" cy="395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071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5496-909B-8B4C-BE42-CB4461A869C9}" type="datetime1">
              <a:rPr lang="cs-CZ" smtClean="0"/>
              <a:t>26.05.2025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44E9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46BD-F4CC-4C43-A2B6-EC5036BE9675}" type="datetime1">
              <a:rPr lang="cs-CZ" smtClean="0"/>
              <a:t>26.05.2025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B4D-B530-AF4F-A9ED-D868997CE893}" type="datetime1">
              <a:rPr lang="cs-CZ" smtClean="0"/>
              <a:t>26.05.2025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11124"/>
            <a:ext cx="8620125" cy="80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44E96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54555"/>
            <a:ext cx="9956165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071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www.cybercontrol.io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2D28-5EEE-184B-AF89-DF86DC6FA7DE}" type="datetime1">
              <a:rPr lang="cs-CZ" smtClean="0"/>
              <a:t>26.05.2025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idlicka@antesto.cz" TargetMode="External"/><Relationship Id="rId2" Type="http://schemas.openxmlformats.org/officeDocument/2006/relationships/hyperlink" Target="http://www.cybercontrol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74B0712-E975-C5C7-E763-DC1723FA2457}"/>
              </a:ext>
            </a:extLst>
          </p:cNvPr>
          <p:cNvSpPr txBox="1"/>
          <p:nvPr/>
        </p:nvSpPr>
        <p:spPr>
          <a:xfrm>
            <a:off x="2362200" y="4770497"/>
            <a:ext cx="5373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Děláme</a:t>
            </a:r>
            <a:r>
              <a:rPr lang="en-GB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en-GB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kybernetickou</a:t>
            </a:r>
            <a:r>
              <a:rPr lang="en-GB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en-GB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bezpečnost</a:t>
            </a:r>
            <a:r>
              <a:rPr lang="en-GB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en-GB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dostupnější</a:t>
            </a:r>
            <a:endParaRPr lang="en-GB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endParaRPr lang="en-GB" sz="3200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GB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www.cybercontrol.io</a:t>
            </a:r>
            <a:endParaRPr lang="en-GB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46262B-C389-1A7A-55DE-22263184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28600"/>
            <a:ext cx="6217920" cy="4328160"/>
          </a:xfrm>
          <a:prstGeom prst="rect">
            <a:avLst/>
          </a:prstGeom>
        </p:spPr>
      </p:pic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84EF898A-71E5-BD0D-8D5D-6CC6036A773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Co to je?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270123"/>
            <a:ext cx="9898380" cy="5673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342900" indent="-342900">
              <a:buClr>
                <a:srgbClr val="E44E96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Služba zajišťující pokročilou kybernetickou bezpečnost</a:t>
            </a:r>
          </a:p>
          <a:p>
            <a:pPr>
              <a:buClr>
                <a:srgbClr val="E44E96"/>
              </a:buClr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342900" indent="-342900">
              <a:buClr>
                <a:srgbClr val="E44E96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Cílem je zajistit nepřetržitou ochranu před kybernetickými hrozbami bez nutnosti vysokých vstupních investic.</a:t>
            </a:r>
          </a:p>
          <a:p>
            <a:pPr marL="342900" indent="-342900">
              <a:buClr>
                <a:srgbClr val="E44E96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342900" indent="-342900">
              <a:buClr>
                <a:srgbClr val="E44E96"/>
              </a:buClr>
              <a:buFont typeface="Wingdings" pitchFamily="2" charset="2"/>
              <a:buChar char="§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Službu poskytuje společnost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Antesto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s.r.o.</a:t>
            </a:r>
          </a:p>
          <a:p>
            <a:pPr marL="617220" marR="379730" lvl="2" indent="-342900">
              <a:spcBef>
                <a:spcPts val="1000"/>
              </a:spcBef>
              <a:buClr>
                <a:srgbClr val="E44E96"/>
              </a:buClr>
              <a:buFont typeface="Wingdings" pitchFamily="2" charset="2"/>
              <a:buChar char="§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dodávky síťové infrastruktury – od architektury až po implementaci a následný dohled</a:t>
            </a:r>
          </a:p>
          <a:p>
            <a:pPr marL="617220" marR="379730" lvl="2" indent="-342900">
              <a:spcBef>
                <a:spcPts val="1000"/>
              </a:spcBef>
              <a:buClr>
                <a:srgbClr val="E44E96"/>
              </a:buClr>
              <a:buFont typeface="Wingdings" pitchFamily="2" charset="2"/>
              <a:buChar char="§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návrh a správu kybernetické bezpečnosti (audit stavu ICT, 	konzultace až po implementaci vhodných opatření)</a:t>
            </a:r>
          </a:p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240665" indent="-227965">
              <a:spcBef>
                <a:spcPts val="100"/>
              </a:spcBef>
              <a:buClr>
                <a:srgbClr val="E44E96"/>
              </a:buClr>
              <a:buFontTx/>
              <a:buChar char="•"/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5080" lvl="1">
              <a:lnSpc>
                <a:spcPct val="88800"/>
              </a:lnSpc>
              <a:spcBef>
                <a:spcPts val="500"/>
              </a:spcBef>
              <a:buClr>
                <a:srgbClr val="E44E96"/>
              </a:buClr>
              <a:tabLst>
                <a:tab pos="698500" algn="l"/>
              </a:tabLst>
            </a:pPr>
            <a:endParaRPr lang="cs-CZ" sz="2400" spc="-10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CD6E2D6-1AFC-3422-684A-A9CB7245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28600"/>
            <a:ext cx="2582951" cy="1698263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96E7B02-5E04-C700-17BD-FA5CBE4F356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AF9B-87D1-76F3-831D-ABE4135C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212EA9-C5A3-7378-7E96-EA4EA3C37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-35" dirty="0"/>
              <a:t>Proč?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614DF47-C3C9-D3ED-9CA8-4EA9D4E36891}"/>
              </a:ext>
            </a:extLst>
          </p:cNvPr>
          <p:cNvSpPr txBox="1"/>
          <p:nvPr/>
        </p:nvSpPr>
        <p:spPr>
          <a:xfrm>
            <a:off x="916939" y="1777491"/>
            <a:ext cx="9898380" cy="4549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Zvyšující se počet kybernetických útoků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Nedostatek kvalifikovaných pracovníků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Podinvestovanost v oblasti IT v komerční i státní sféře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Zvyšující se nároky v oblasti legislativy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Vysoké pořizovací náklady u kvalitních technologií </a:t>
            </a:r>
            <a:r>
              <a:rPr lang="cs-CZ" sz="2400" spc="-75" dirty="0">
                <a:solidFill>
                  <a:srgbClr val="000000"/>
                </a:solidFill>
                <a:latin typeface="Tw Cen MT" panose="020B0602020104020603" pitchFamily="34" charset="0"/>
                <a:cs typeface="Arial"/>
              </a:rPr>
              <a:t>		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000000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4E2E2988-16F9-B6FE-CA12-9BF148F98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CD4B0F2C-64AF-654D-8E2D-58C7011C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21FDB-76A9-D6B4-91D1-4FCD556A3AC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11226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DED1E-9711-7D71-3CAD-18B93A1E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F92682-4132-7B08-019C-8ED4B6262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Hlavní výhody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259C07-C6E0-4236-8635-BB37ADB2A667}"/>
              </a:ext>
            </a:extLst>
          </p:cNvPr>
          <p:cNvSpPr txBox="1"/>
          <p:nvPr/>
        </p:nvSpPr>
        <p:spPr>
          <a:xfrm>
            <a:off x="916939" y="1777491"/>
            <a:ext cx="9898380" cy="368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Snadná instalace 	</a:t>
            </a:r>
            <a:endParaRPr lang="cs-CZ" sz="2400" dirty="0"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rychlé nasazení a efektivní provoz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jednoduchá správa </a:t>
            </a:r>
            <a:r>
              <a:rPr lang="cs-CZ" sz="2400" spc="-114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prostřednictvím web rozhraní </a:t>
            </a:r>
          </a:p>
          <a:p>
            <a:pPr marL="355600" indent="-342900">
              <a:spcBef>
                <a:spcPts val="100"/>
              </a:spcBef>
              <a:buClr>
                <a:srgbClr val="E44E96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V rámci měsíčního paušálu získáte 1 MD odborných konzultací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Finanční dostupnost </a:t>
            </a:r>
            <a:endParaRPr lang="cs-CZ" sz="2400" dirty="0"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ochrana bez nutnosti vysokých počátečních investic </a:t>
            </a:r>
            <a:endParaRPr lang="cs-CZ" sz="2400" dirty="0">
              <a:latin typeface="Tw Cen MT" panose="020B0602020104020603" pitchFamily="34" charset="0"/>
              <a:cs typeface="Arial"/>
            </a:endParaRPr>
          </a:p>
          <a:p>
            <a:pPr marL="240665" indent="-227965">
              <a:spcBef>
                <a:spcPts val="100"/>
              </a:spcBef>
              <a:buClr>
                <a:srgbClr val="E44E96"/>
              </a:buClr>
              <a:buFontTx/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Nepřetržitý monitoring a okamžitá reakce na incidenty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Soulad s předpisy 	</a:t>
            </a:r>
            <a:endParaRPr lang="cs-CZ" sz="2400" dirty="0"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splnění zákonné normy a doporučení NÚKIB</a:t>
            </a:r>
          </a:p>
          <a:p>
            <a:pPr marL="12700" lvl="1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EAD09BA8-55E2-8703-18C6-3F15F70A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77BBADB-BAF7-D186-47AB-D9725375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AFAB41-E564-6085-8205-22937F449CF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176983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851A4-610B-5BB4-F180-DE84F6D7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8AF24C-B2CC-B06B-CFDE-1EC163CD8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Popis služby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7230520-646F-35BA-E5DC-E8B4AA0A9793}"/>
              </a:ext>
            </a:extLst>
          </p:cNvPr>
          <p:cNvSpPr txBox="1"/>
          <p:nvPr/>
        </p:nvSpPr>
        <p:spPr>
          <a:xfrm>
            <a:off x="916938" y="1673520"/>
            <a:ext cx="9898380" cy="4555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Síťový bezpečnostní monitoring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</a:t>
            </a:r>
            <a:endParaRPr lang="cs-CZ" sz="3950" dirty="0"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včasné odhalení skrytých hrozeb a útoků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pokročilá analýza síťového provozu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kompletní přehled o síťové komunikaci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automatická reakce na incidenty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Data v reálném čase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dohled 24/7/365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FontTx/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splňuje doporučení NÚKIB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FontTx/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V rámci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měs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. paušálu získáte report bezpečnostních incidentů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</a:t>
            </a: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43A59229-A13B-FC61-5952-19A97972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F53C0B8A-22CB-BE05-6367-E5F7031DB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91CBA4-6FCE-CC15-BC3C-83A46F1B4ED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11076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E580-2CE6-DB93-82E8-7AFFE75D5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1A0A98-DA47-2286-3835-E9F88D8E37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Popis služby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106327-B5A8-5BF3-FE07-DE59CA32B776}"/>
              </a:ext>
            </a:extLst>
          </p:cNvPr>
          <p:cNvSpPr txBox="1"/>
          <p:nvPr/>
        </p:nvSpPr>
        <p:spPr>
          <a:xfrm>
            <a:off x="916938" y="1640178"/>
            <a:ext cx="9898380" cy="4221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Log management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dirty="0"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FontTx/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dokonalý přehled logů všech uživatelů a zařízení v síti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přehledné vizualizace a spolehlivé záznamy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snadné vyhledávání v datech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včasné odhalení problému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propustnost až 500 000 událostí / sec 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uložení dat po dobu min. 18 měsíců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dohled 24/7/365</a:t>
            </a: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FontTx/>
              <a:buChar char="•"/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splňuje požadavky směrnice EU NIS2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	</a:t>
            </a: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2B12DE20-5E4C-6028-48A4-18E11336D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840427F0-376C-573C-7F9F-ECC29456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DA8F2-9D2B-BE29-45DF-485E8BCC144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82325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A5E2-8DEB-15A0-4CE2-1C763FDA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A04C69-8192-220B-3E9B-56C41A1A91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CyberControl</a:t>
            </a:r>
            <a:r>
              <a:rPr lang="cs-CZ" dirty="0"/>
              <a:t>- jak funguje ? 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1B9E5F3-A39E-51A0-620C-001A3DC9406D}"/>
              </a:ext>
            </a:extLst>
          </p:cNvPr>
          <p:cNvSpPr txBox="1"/>
          <p:nvPr/>
        </p:nvSpPr>
        <p:spPr>
          <a:xfrm>
            <a:off x="916939" y="1777491"/>
            <a:ext cx="9898380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1.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Předimplementační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analýza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2. Technické řešení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3. Instalace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CyberControl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do Vaší sítě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Zprovoznění služby do 3 týdnů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Záznam logů  aktivní ihned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Bezp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. monitoring do 4 týdnů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( první týdny rozpoznává síť) 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B88320EA-8778-2D14-7DEC-75F8E93C9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D7D0AFC7-F506-5EF7-282D-EE537D3C2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ED4C1-390D-9A0C-9F61-8BB195CB58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9A3B36C-03A3-D49F-07B3-B3EA3172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135" y="1633795"/>
            <a:ext cx="4324265" cy="41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5A00-6D1D-EE78-264F-5E6EE146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E22BA3-7408-A1D5-0EF2-90974D19E1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 Vzorová kalkulace 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707DD3B-CE49-83C1-0822-7D25EEF94913}"/>
              </a:ext>
            </a:extLst>
          </p:cNvPr>
          <p:cNvSpPr txBox="1"/>
          <p:nvPr/>
        </p:nvSpPr>
        <p:spPr>
          <a:xfrm>
            <a:off x="916939" y="1777491"/>
            <a:ext cx="10589261" cy="643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Příklad: Obchodní firma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  80 zaměstnanců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  1 centrála, bez pobočky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  smlouva na 36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měs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4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síťový monitoring pro 200 IP adres:  	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měs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. paušál 17 456,-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dirty="0"/>
              <a:t>		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log management pro 200 EPS:  	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měs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. paušál 17 483,-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	Celkem měsíční náklad </a:t>
            </a:r>
            <a:r>
              <a:rPr lang="cs-CZ" sz="2400" spc="-75" dirty="0" err="1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CyberControl</a:t>
            </a:r>
            <a:r>
              <a:rPr lang="cs-CZ" sz="24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: 	          34 939,-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	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44E96"/>
              </a:buClr>
              <a:buChar char="•"/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6BC41E10-3978-0AB0-526D-99D09DCE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38CB8A25-D069-7B80-596A-C256B5FDE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F37D9B-F9A0-F208-DE12-DA43ED10B81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1111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A8A7-7449-4693-3355-0F96891B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8DA1DF-CEFA-6F0C-F770-7F7122FFE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7617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 </a:t>
            </a:r>
            <a:r>
              <a:rPr lang="cs-CZ" dirty="0" err="1"/>
              <a:t>CyberControl</a:t>
            </a:r>
            <a:endParaRPr lang="cs-CZ" spc="-3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72EA167-E196-5BB2-2122-1B19D3DAD9A4}"/>
              </a:ext>
            </a:extLst>
          </p:cNvPr>
          <p:cNvSpPr txBox="1"/>
          <p:nvPr/>
        </p:nvSpPr>
        <p:spPr>
          <a:xfrm>
            <a:off x="916939" y="1777491"/>
            <a:ext cx="9898380" cy="6458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Děkujeme za pozornost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Navštivte naše web stránky pro více informací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www.cybercontrol.io</a:t>
            </a: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Anna Židlická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  <a:hlinkClick r:id="rId3"/>
              </a:rPr>
              <a:t>zidlicka@antesto.cz</a:t>
            </a: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r>
              <a:rPr lang="cs-CZ" sz="2800" spc="-75" dirty="0">
                <a:solidFill>
                  <a:srgbClr val="707173"/>
                </a:solidFill>
                <a:latin typeface="Tw Cen MT" panose="020B0602020104020603" pitchFamily="34" charset="0"/>
                <a:cs typeface="Arial"/>
              </a:rPr>
              <a:t>m: 723 870 560 </a:t>
            </a: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469900" marR="379730" lvl="1">
              <a:lnSpc>
                <a:spcPts val="2590"/>
              </a:lnSpc>
              <a:buClr>
                <a:srgbClr val="E44E96"/>
              </a:buClr>
              <a:tabLst>
                <a:tab pos="698500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12700">
              <a:spcBef>
                <a:spcPts val="100"/>
              </a:spcBef>
              <a:buClr>
                <a:srgbClr val="E44E96"/>
              </a:buClr>
              <a:tabLst>
                <a:tab pos="240665" algn="l"/>
              </a:tabLst>
            </a:pPr>
            <a:endParaRPr lang="cs-CZ" sz="2800" spc="-75" dirty="0">
              <a:solidFill>
                <a:srgbClr val="707173"/>
              </a:solidFill>
              <a:latin typeface="Tw Cen MT" panose="020B0602020104020603" pitchFamily="34" charset="0"/>
              <a:cs typeface="Arial"/>
            </a:endParaRPr>
          </a:p>
          <a:p>
            <a:pPr marL="698500" marR="379730" lvl="1" indent="-228600">
              <a:lnSpc>
                <a:spcPts val="2590"/>
              </a:lnSpc>
              <a:buClr>
                <a:srgbClr val="E44E96"/>
              </a:buClr>
              <a:buChar char="•"/>
              <a:tabLst>
                <a:tab pos="698500" algn="l"/>
              </a:tabLst>
            </a:pPr>
            <a:endParaRPr lang="cs-CZ" sz="2400" dirty="0"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69C03B72-478E-796E-A757-B2F4885C7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"/>
            <a:ext cx="2582951" cy="1698263"/>
          </a:xfrm>
          <a:prstGeom prst="rect">
            <a:avLst/>
          </a:prstGeom>
        </p:spPr>
      </p:pic>
      <p:pic>
        <p:nvPicPr>
          <p:cNvPr id="4" name="Obrázek 3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1B77A620-8299-39B1-DEFF-82B834F36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60" y="283742"/>
            <a:ext cx="2582951" cy="1698263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71090-373F-C869-7AB2-0AB21A9036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cs-CZ"/>
              <a:t>www.cybercontrol.io</a:t>
            </a:r>
          </a:p>
        </p:txBody>
      </p:sp>
    </p:spTree>
    <p:extLst>
      <p:ext uri="{BB962C8B-B14F-4D97-AF65-F5344CB8AC3E}">
        <p14:creationId xmlns:p14="http://schemas.microsoft.com/office/powerpoint/2010/main" val="412648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25276</TotalTime>
  <Words>442</Words>
  <Application>Microsoft Macintosh PowerPoint</Application>
  <PresentationFormat>Širokoúhlá obrazovka</PresentationFormat>
  <Paragraphs>114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Arial</vt:lpstr>
      <vt:lpstr>Tw Cen MT</vt:lpstr>
      <vt:lpstr>Wingdings</vt:lpstr>
      <vt:lpstr>Office Theme</vt:lpstr>
      <vt:lpstr>Prezentace aplikace PowerPoint</vt:lpstr>
      <vt:lpstr>Co to je?</vt:lpstr>
      <vt:lpstr>Proč? </vt:lpstr>
      <vt:lpstr>Hlavní výhody</vt:lpstr>
      <vt:lpstr>Popis služby</vt:lpstr>
      <vt:lpstr>Popis služby</vt:lpstr>
      <vt:lpstr>CyberControl- jak funguje ? </vt:lpstr>
      <vt:lpstr> Vzorová kalkulace </vt:lpstr>
      <vt:lpstr> CyberControl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společnosti</dc:title>
  <cp:lastModifiedBy>Anna Židlická</cp:lastModifiedBy>
  <cp:revision>26</cp:revision>
  <dcterms:created xsi:type="dcterms:W3CDTF">2023-11-06T10:24:27Z</dcterms:created>
  <dcterms:modified xsi:type="dcterms:W3CDTF">2025-05-29T08:02:10Z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2023-11-06T00:00:00Z</vt:filetime>
  </property>
  <property fmtid="{D5CDD505-2E9C-101B-9397-08002B2CF9AE}" pid="4" name="Producer">
    <vt:lpwstr>macOS Verze 12.5.1 (sestava 21G83) Quartz PDFContext</vt:lpwstr>
  </property>
</Properties>
</file>